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71" r:id="rId3"/>
    <p:sldId id="263" r:id="rId4"/>
    <p:sldId id="265" r:id="rId5"/>
    <p:sldId id="267" r:id="rId6"/>
    <p:sldId id="257" r:id="rId7"/>
    <p:sldId id="272" r:id="rId8"/>
    <p:sldId id="273" r:id="rId9"/>
    <p:sldId id="275" r:id="rId10"/>
    <p:sldId id="274" r:id="rId11"/>
    <p:sldId id="258" r:id="rId12"/>
    <p:sldId id="259" r:id="rId13"/>
    <p:sldId id="260" r:id="rId14"/>
    <p:sldId id="262" r:id="rId15"/>
    <p:sldId id="261" r:id="rId16"/>
    <p:sldId id="268" r:id="rId17"/>
    <p:sldId id="269" r:id="rId18"/>
    <p:sldId id="270" r:id="rId19"/>
    <p:sldId id="276" r:id="rId20"/>
    <p:sldId id="278" r:id="rId21"/>
    <p:sldId id="277" r:id="rId22"/>
    <p:sldId id="279"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3028DC5-99FD-344D-A2D2-6A0BEF9628A8}">
          <p14:sldIdLst>
            <p14:sldId id="256"/>
          </p14:sldIdLst>
        </p14:section>
        <p14:section name="MRI" id="{6AB421A7-DD7B-E045-B26F-BE5A6EDFA956}">
          <p14:sldIdLst>
            <p14:sldId id="271"/>
            <p14:sldId id="263"/>
            <p14:sldId id="265"/>
            <p14:sldId id="267"/>
          </p14:sldIdLst>
        </p14:section>
        <p14:section name="MEG" id="{AA5518DE-DA02-0442-83BB-076522E50F98}">
          <p14:sldIdLst>
            <p14:sldId id="257"/>
            <p14:sldId id="272"/>
            <p14:sldId id="273"/>
            <p14:sldId id="275"/>
            <p14:sldId id="274"/>
            <p14:sldId id="258"/>
            <p14:sldId id="259"/>
            <p14:sldId id="260"/>
            <p14:sldId id="262"/>
            <p14:sldId id="261"/>
            <p14:sldId id="268"/>
            <p14:sldId id="269"/>
            <p14:sldId id="270"/>
            <p14:sldId id="276"/>
            <p14:sldId id="278"/>
            <p14:sldId id="277"/>
            <p14:sldId id="27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331"/>
    <p:restoredTop sz="94613"/>
  </p:normalViewPr>
  <p:slideViewPr>
    <p:cSldViewPr snapToGrid="0" snapToObjects="1">
      <p:cViewPr varScale="1">
        <p:scale>
          <a:sx n="119" d="100"/>
          <a:sy n="119" d="100"/>
        </p:scale>
        <p:origin x="328"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C1C30-F1A1-7346-8E19-722D9CB7FA0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0B6FF81-2391-8E4D-873A-9F27ABB5617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3047570-F9B8-084F-8B14-081E51741F98}"/>
              </a:ext>
            </a:extLst>
          </p:cNvPr>
          <p:cNvSpPr>
            <a:spLocks noGrp="1"/>
          </p:cNvSpPr>
          <p:nvPr>
            <p:ph type="dt" sz="half" idx="10"/>
          </p:nvPr>
        </p:nvSpPr>
        <p:spPr/>
        <p:txBody>
          <a:bodyPr/>
          <a:lstStyle/>
          <a:p>
            <a:fld id="{E8AE5D11-7090-9A45-886B-CD7BB2A6A2CE}" type="datetimeFigureOut">
              <a:t>10/15/20</a:t>
            </a:fld>
            <a:endParaRPr lang="en-US"/>
          </a:p>
        </p:txBody>
      </p:sp>
      <p:sp>
        <p:nvSpPr>
          <p:cNvPr id="5" name="Footer Placeholder 4">
            <a:extLst>
              <a:ext uri="{FF2B5EF4-FFF2-40B4-BE49-F238E27FC236}">
                <a16:creationId xmlns:a16="http://schemas.microsoft.com/office/drawing/2014/main" id="{D482C576-199F-1949-8DD5-D08401143B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C581DDD-F485-6948-8B83-A3348CF9C9ED}"/>
              </a:ext>
            </a:extLst>
          </p:cNvPr>
          <p:cNvSpPr>
            <a:spLocks noGrp="1"/>
          </p:cNvSpPr>
          <p:nvPr>
            <p:ph type="sldNum" sz="quarter" idx="12"/>
          </p:nvPr>
        </p:nvSpPr>
        <p:spPr/>
        <p:txBody>
          <a:bodyPr/>
          <a:lstStyle/>
          <a:p>
            <a:fld id="{418562FB-BA37-F04F-A045-AA25F2CAF0EC}" type="slidenum">
              <a:t>‹#›</a:t>
            </a:fld>
            <a:endParaRPr lang="en-US"/>
          </a:p>
        </p:txBody>
      </p:sp>
    </p:spTree>
    <p:extLst>
      <p:ext uri="{BB962C8B-B14F-4D97-AF65-F5344CB8AC3E}">
        <p14:creationId xmlns:p14="http://schemas.microsoft.com/office/powerpoint/2010/main" val="7238415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E1F03-CE21-7248-B17D-1CA9A515AD4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086287D-1A7F-944A-889E-10143EB26150}"/>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D253E16-3492-DF4B-920D-36D8F489C556}"/>
              </a:ext>
            </a:extLst>
          </p:cNvPr>
          <p:cNvSpPr>
            <a:spLocks noGrp="1"/>
          </p:cNvSpPr>
          <p:nvPr>
            <p:ph type="dt" sz="half" idx="10"/>
          </p:nvPr>
        </p:nvSpPr>
        <p:spPr/>
        <p:txBody>
          <a:bodyPr/>
          <a:lstStyle/>
          <a:p>
            <a:fld id="{E8AE5D11-7090-9A45-886B-CD7BB2A6A2CE}" type="datetimeFigureOut">
              <a:t>10/15/20</a:t>
            </a:fld>
            <a:endParaRPr lang="en-US"/>
          </a:p>
        </p:txBody>
      </p:sp>
      <p:sp>
        <p:nvSpPr>
          <p:cNvPr id="5" name="Footer Placeholder 4">
            <a:extLst>
              <a:ext uri="{FF2B5EF4-FFF2-40B4-BE49-F238E27FC236}">
                <a16:creationId xmlns:a16="http://schemas.microsoft.com/office/drawing/2014/main" id="{A3039E49-F805-8843-BF93-52A517560FE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F94FC7-A8D3-B441-B107-2D12FEB2F526}"/>
              </a:ext>
            </a:extLst>
          </p:cNvPr>
          <p:cNvSpPr>
            <a:spLocks noGrp="1"/>
          </p:cNvSpPr>
          <p:nvPr>
            <p:ph type="sldNum" sz="quarter" idx="12"/>
          </p:nvPr>
        </p:nvSpPr>
        <p:spPr/>
        <p:txBody>
          <a:bodyPr/>
          <a:lstStyle/>
          <a:p>
            <a:fld id="{418562FB-BA37-F04F-A045-AA25F2CAF0EC}" type="slidenum">
              <a:t>‹#›</a:t>
            </a:fld>
            <a:endParaRPr lang="en-US"/>
          </a:p>
        </p:txBody>
      </p:sp>
    </p:spTree>
    <p:extLst>
      <p:ext uri="{BB962C8B-B14F-4D97-AF65-F5344CB8AC3E}">
        <p14:creationId xmlns:p14="http://schemas.microsoft.com/office/powerpoint/2010/main" val="30781216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B4FFE82-EF79-084C-9E58-A9A3FC13CE3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CFEF260-D2DB-8948-85B8-699E0AA67CF3}"/>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ECAA0CF-964E-ED49-B9E5-470282B78D0D}"/>
              </a:ext>
            </a:extLst>
          </p:cNvPr>
          <p:cNvSpPr>
            <a:spLocks noGrp="1"/>
          </p:cNvSpPr>
          <p:nvPr>
            <p:ph type="dt" sz="half" idx="10"/>
          </p:nvPr>
        </p:nvSpPr>
        <p:spPr/>
        <p:txBody>
          <a:bodyPr/>
          <a:lstStyle/>
          <a:p>
            <a:fld id="{E8AE5D11-7090-9A45-886B-CD7BB2A6A2CE}" type="datetimeFigureOut">
              <a:t>10/15/20</a:t>
            </a:fld>
            <a:endParaRPr lang="en-US"/>
          </a:p>
        </p:txBody>
      </p:sp>
      <p:sp>
        <p:nvSpPr>
          <p:cNvPr id="5" name="Footer Placeholder 4">
            <a:extLst>
              <a:ext uri="{FF2B5EF4-FFF2-40B4-BE49-F238E27FC236}">
                <a16:creationId xmlns:a16="http://schemas.microsoft.com/office/drawing/2014/main" id="{B4C5C077-52E4-954C-B309-B4D68B1938E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3C564B8-8272-0443-9EFF-B0D4812EA4A6}"/>
              </a:ext>
            </a:extLst>
          </p:cNvPr>
          <p:cNvSpPr>
            <a:spLocks noGrp="1"/>
          </p:cNvSpPr>
          <p:nvPr>
            <p:ph type="sldNum" sz="quarter" idx="12"/>
          </p:nvPr>
        </p:nvSpPr>
        <p:spPr/>
        <p:txBody>
          <a:bodyPr/>
          <a:lstStyle/>
          <a:p>
            <a:fld id="{418562FB-BA37-F04F-A045-AA25F2CAF0EC}" type="slidenum">
              <a:t>‹#›</a:t>
            </a:fld>
            <a:endParaRPr lang="en-US"/>
          </a:p>
        </p:txBody>
      </p:sp>
    </p:spTree>
    <p:extLst>
      <p:ext uri="{BB962C8B-B14F-4D97-AF65-F5344CB8AC3E}">
        <p14:creationId xmlns:p14="http://schemas.microsoft.com/office/powerpoint/2010/main" val="21403592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AECCD2-C649-B84C-9BC9-3AE2968C387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542C7EF-C40C-664F-A079-7C86E835B68C}"/>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02565F-80A4-564D-A6DE-957C1667E48D}"/>
              </a:ext>
            </a:extLst>
          </p:cNvPr>
          <p:cNvSpPr>
            <a:spLocks noGrp="1"/>
          </p:cNvSpPr>
          <p:nvPr>
            <p:ph type="dt" sz="half" idx="10"/>
          </p:nvPr>
        </p:nvSpPr>
        <p:spPr/>
        <p:txBody>
          <a:bodyPr/>
          <a:lstStyle/>
          <a:p>
            <a:fld id="{E8AE5D11-7090-9A45-886B-CD7BB2A6A2CE}" type="datetimeFigureOut">
              <a:t>10/15/20</a:t>
            </a:fld>
            <a:endParaRPr lang="en-US"/>
          </a:p>
        </p:txBody>
      </p:sp>
      <p:sp>
        <p:nvSpPr>
          <p:cNvPr id="5" name="Footer Placeholder 4">
            <a:extLst>
              <a:ext uri="{FF2B5EF4-FFF2-40B4-BE49-F238E27FC236}">
                <a16:creationId xmlns:a16="http://schemas.microsoft.com/office/drawing/2014/main" id="{2EE8EC98-8DD2-F04C-887A-A5718AE2FB2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AB8340D-F655-BF48-B6D8-8A005D7C1D06}"/>
              </a:ext>
            </a:extLst>
          </p:cNvPr>
          <p:cNvSpPr>
            <a:spLocks noGrp="1"/>
          </p:cNvSpPr>
          <p:nvPr>
            <p:ph type="sldNum" sz="quarter" idx="12"/>
          </p:nvPr>
        </p:nvSpPr>
        <p:spPr/>
        <p:txBody>
          <a:bodyPr/>
          <a:lstStyle/>
          <a:p>
            <a:fld id="{418562FB-BA37-F04F-A045-AA25F2CAF0EC}" type="slidenum">
              <a:t>‹#›</a:t>
            </a:fld>
            <a:endParaRPr lang="en-US"/>
          </a:p>
        </p:txBody>
      </p:sp>
    </p:spTree>
    <p:extLst>
      <p:ext uri="{BB962C8B-B14F-4D97-AF65-F5344CB8AC3E}">
        <p14:creationId xmlns:p14="http://schemas.microsoft.com/office/powerpoint/2010/main" val="34005555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1FD34-EB61-344E-8652-7CED7AD156A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3757A03-A322-C54E-8754-4B01FFD7C64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6DF7D58A-A980-CF4C-8090-590C9C8B329E}"/>
              </a:ext>
            </a:extLst>
          </p:cNvPr>
          <p:cNvSpPr>
            <a:spLocks noGrp="1"/>
          </p:cNvSpPr>
          <p:nvPr>
            <p:ph type="dt" sz="half" idx="10"/>
          </p:nvPr>
        </p:nvSpPr>
        <p:spPr/>
        <p:txBody>
          <a:bodyPr/>
          <a:lstStyle/>
          <a:p>
            <a:fld id="{E8AE5D11-7090-9A45-886B-CD7BB2A6A2CE}" type="datetimeFigureOut">
              <a:t>10/15/20</a:t>
            </a:fld>
            <a:endParaRPr lang="en-US"/>
          </a:p>
        </p:txBody>
      </p:sp>
      <p:sp>
        <p:nvSpPr>
          <p:cNvPr id="5" name="Footer Placeholder 4">
            <a:extLst>
              <a:ext uri="{FF2B5EF4-FFF2-40B4-BE49-F238E27FC236}">
                <a16:creationId xmlns:a16="http://schemas.microsoft.com/office/drawing/2014/main" id="{60A97F00-EEA0-824D-9732-3B6A6CA3DA4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24647E6-52AE-F84F-B00E-F707DDA974A2}"/>
              </a:ext>
            </a:extLst>
          </p:cNvPr>
          <p:cNvSpPr>
            <a:spLocks noGrp="1"/>
          </p:cNvSpPr>
          <p:nvPr>
            <p:ph type="sldNum" sz="quarter" idx="12"/>
          </p:nvPr>
        </p:nvSpPr>
        <p:spPr/>
        <p:txBody>
          <a:bodyPr/>
          <a:lstStyle/>
          <a:p>
            <a:fld id="{418562FB-BA37-F04F-A045-AA25F2CAF0EC}" type="slidenum">
              <a:t>‹#›</a:t>
            </a:fld>
            <a:endParaRPr lang="en-US"/>
          </a:p>
        </p:txBody>
      </p:sp>
    </p:spTree>
    <p:extLst>
      <p:ext uri="{BB962C8B-B14F-4D97-AF65-F5344CB8AC3E}">
        <p14:creationId xmlns:p14="http://schemas.microsoft.com/office/powerpoint/2010/main" val="8461837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F2C6A8-2034-414E-BC8E-358C9339FCB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2596CF5-22E7-0F46-88A0-229BEBE88CFD}"/>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155CA80-04B8-FC48-9770-28A0B6D55694}"/>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317DF03-CF3F-9B47-822D-199B30173322}"/>
              </a:ext>
            </a:extLst>
          </p:cNvPr>
          <p:cNvSpPr>
            <a:spLocks noGrp="1"/>
          </p:cNvSpPr>
          <p:nvPr>
            <p:ph type="dt" sz="half" idx="10"/>
          </p:nvPr>
        </p:nvSpPr>
        <p:spPr/>
        <p:txBody>
          <a:bodyPr/>
          <a:lstStyle/>
          <a:p>
            <a:fld id="{E8AE5D11-7090-9A45-886B-CD7BB2A6A2CE}" type="datetimeFigureOut">
              <a:t>10/15/20</a:t>
            </a:fld>
            <a:endParaRPr lang="en-US"/>
          </a:p>
        </p:txBody>
      </p:sp>
      <p:sp>
        <p:nvSpPr>
          <p:cNvPr id="6" name="Footer Placeholder 5">
            <a:extLst>
              <a:ext uri="{FF2B5EF4-FFF2-40B4-BE49-F238E27FC236}">
                <a16:creationId xmlns:a16="http://schemas.microsoft.com/office/drawing/2014/main" id="{36FF8049-703A-2C45-BBFB-CB7D8561D5B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856265C-900D-4F4B-B9C8-85D383C000B9}"/>
              </a:ext>
            </a:extLst>
          </p:cNvPr>
          <p:cNvSpPr>
            <a:spLocks noGrp="1"/>
          </p:cNvSpPr>
          <p:nvPr>
            <p:ph type="sldNum" sz="quarter" idx="12"/>
          </p:nvPr>
        </p:nvSpPr>
        <p:spPr/>
        <p:txBody>
          <a:bodyPr/>
          <a:lstStyle/>
          <a:p>
            <a:fld id="{418562FB-BA37-F04F-A045-AA25F2CAF0EC}" type="slidenum">
              <a:t>‹#›</a:t>
            </a:fld>
            <a:endParaRPr lang="en-US"/>
          </a:p>
        </p:txBody>
      </p:sp>
    </p:spTree>
    <p:extLst>
      <p:ext uri="{BB962C8B-B14F-4D97-AF65-F5344CB8AC3E}">
        <p14:creationId xmlns:p14="http://schemas.microsoft.com/office/powerpoint/2010/main" val="14159506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181C53-5E7F-BE4C-8C54-9CA4BBDB06E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97245EB-FDB4-8C4F-AF12-18FEC3E8C8E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A661251D-ACE1-0049-8FB1-C9685E6EBE13}"/>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E7E8DE7-4DD7-474B-83BF-667B7ADABF4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09C81F1B-B718-EE45-8F49-F26297F62EE8}"/>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FFEBC8F-0301-E649-B546-77E8CF9921EE}"/>
              </a:ext>
            </a:extLst>
          </p:cNvPr>
          <p:cNvSpPr>
            <a:spLocks noGrp="1"/>
          </p:cNvSpPr>
          <p:nvPr>
            <p:ph type="dt" sz="half" idx="10"/>
          </p:nvPr>
        </p:nvSpPr>
        <p:spPr/>
        <p:txBody>
          <a:bodyPr/>
          <a:lstStyle/>
          <a:p>
            <a:fld id="{E8AE5D11-7090-9A45-886B-CD7BB2A6A2CE}" type="datetimeFigureOut">
              <a:t>10/15/20</a:t>
            </a:fld>
            <a:endParaRPr lang="en-US"/>
          </a:p>
        </p:txBody>
      </p:sp>
      <p:sp>
        <p:nvSpPr>
          <p:cNvPr id="8" name="Footer Placeholder 7">
            <a:extLst>
              <a:ext uri="{FF2B5EF4-FFF2-40B4-BE49-F238E27FC236}">
                <a16:creationId xmlns:a16="http://schemas.microsoft.com/office/drawing/2014/main" id="{CF586C96-AF6F-4C44-B581-BD800D95DDA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E1BD82B-DF65-0A4D-8DA7-DCF6A99D94FA}"/>
              </a:ext>
            </a:extLst>
          </p:cNvPr>
          <p:cNvSpPr>
            <a:spLocks noGrp="1"/>
          </p:cNvSpPr>
          <p:nvPr>
            <p:ph type="sldNum" sz="quarter" idx="12"/>
          </p:nvPr>
        </p:nvSpPr>
        <p:spPr/>
        <p:txBody>
          <a:bodyPr/>
          <a:lstStyle/>
          <a:p>
            <a:fld id="{418562FB-BA37-F04F-A045-AA25F2CAF0EC}" type="slidenum">
              <a:t>‹#›</a:t>
            </a:fld>
            <a:endParaRPr lang="en-US"/>
          </a:p>
        </p:txBody>
      </p:sp>
    </p:spTree>
    <p:extLst>
      <p:ext uri="{BB962C8B-B14F-4D97-AF65-F5344CB8AC3E}">
        <p14:creationId xmlns:p14="http://schemas.microsoft.com/office/powerpoint/2010/main" val="41963914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BDF414-DC59-D74A-9AB3-3F3B3CD93C9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6040C44-2C5A-0447-AFB6-2F357E76C552}"/>
              </a:ext>
            </a:extLst>
          </p:cNvPr>
          <p:cNvSpPr>
            <a:spLocks noGrp="1"/>
          </p:cNvSpPr>
          <p:nvPr>
            <p:ph type="dt" sz="half" idx="10"/>
          </p:nvPr>
        </p:nvSpPr>
        <p:spPr/>
        <p:txBody>
          <a:bodyPr/>
          <a:lstStyle/>
          <a:p>
            <a:fld id="{E8AE5D11-7090-9A45-886B-CD7BB2A6A2CE}" type="datetimeFigureOut">
              <a:t>10/15/20</a:t>
            </a:fld>
            <a:endParaRPr lang="en-US"/>
          </a:p>
        </p:txBody>
      </p:sp>
      <p:sp>
        <p:nvSpPr>
          <p:cNvPr id="4" name="Footer Placeholder 3">
            <a:extLst>
              <a:ext uri="{FF2B5EF4-FFF2-40B4-BE49-F238E27FC236}">
                <a16:creationId xmlns:a16="http://schemas.microsoft.com/office/drawing/2014/main" id="{2916159D-5516-2144-92B8-05B4E0A6F05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6436E76-593B-734F-B539-D9D901F28EFD}"/>
              </a:ext>
            </a:extLst>
          </p:cNvPr>
          <p:cNvSpPr>
            <a:spLocks noGrp="1"/>
          </p:cNvSpPr>
          <p:nvPr>
            <p:ph type="sldNum" sz="quarter" idx="12"/>
          </p:nvPr>
        </p:nvSpPr>
        <p:spPr/>
        <p:txBody>
          <a:bodyPr/>
          <a:lstStyle/>
          <a:p>
            <a:fld id="{418562FB-BA37-F04F-A045-AA25F2CAF0EC}" type="slidenum">
              <a:t>‹#›</a:t>
            </a:fld>
            <a:endParaRPr lang="en-US"/>
          </a:p>
        </p:txBody>
      </p:sp>
    </p:spTree>
    <p:extLst>
      <p:ext uri="{BB962C8B-B14F-4D97-AF65-F5344CB8AC3E}">
        <p14:creationId xmlns:p14="http://schemas.microsoft.com/office/powerpoint/2010/main" val="26180571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F21391F-EF68-BA47-8464-88EF2D118C69}"/>
              </a:ext>
            </a:extLst>
          </p:cNvPr>
          <p:cNvSpPr>
            <a:spLocks noGrp="1"/>
          </p:cNvSpPr>
          <p:nvPr>
            <p:ph type="dt" sz="half" idx="10"/>
          </p:nvPr>
        </p:nvSpPr>
        <p:spPr/>
        <p:txBody>
          <a:bodyPr/>
          <a:lstStyle/>
          <a:p>
            <a:fld id="{E8AE5D11-7090-9A45-886B-CD7BB2A6A2CE}" type="datetimeFigureOut">
              <a:t>10/15/20</a:t>
            </a:fld>
            <a:endParaRPr lang="en-US"/>
          </a:p>
        </p:txBody>
      </p:sp>
      <p:sp>
        <p:nvSpPr>
          <p:cNvPr id="3" name="Footer Placeholder 2">
            <a:extLst>
              <a:ext uri="{FF2B5EF4-FFF2-40B4-BE49-F238E27FC236}">
                <a16:creationId xmlns:a16="http://schemas.microsoft.com/office/drawing/2014/main" id="{FFC01296-4D67-B740-9D35-AC45749EC6E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78B1546-4CB2-FA49-9519-D2BE1D80D234}"/>
              </a:ext>
            </a:extLst>
          </p:cNvPr>
          <p:cNvSpPr>
            <a:spLocks noGrp="1"/>
          </p:cNvSpPr>
          <p:nvPr>
            <p:ph type="sldNum" sz="quarter" idx="12"/>
          </p:nvPr>
        </p:nvSpPr>
        <p:spPr/>
        <p:txBody>
          <a:bodyPr/>
          <a:lstStyle/>
          <a:p>
            <a:fld id="{418562FB-BA37-F04F-A045-AA25F2CAF0EC}" type="slidenum">
              <a:t>‹#›</a:t>
            </a:fld>
            <a:endParaRPr lang="en-US"/>
          </a:p>
        </p:txBody>
      </p:sp>
    </p:spTree>
    <p:extLst>
      <p:ext uri="{BB962C8B-B14F-4D97-AF65-F5344CB8AC3E}">
        <p14:creationId xmlns:p14="http://schemas.microsoft.com/office/powerpoint/2010/main" val="19042746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DC9C72-AFAE-D444-9E8F-4C9BA76DA77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952575B-1AB8-B543-B271-B9DB7E07EFC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4062BC6-9A44-E544-99A4-770A354CE1F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1ECA092-652E-1348-85A3-DA1429D487AC}"/>
              </a:ext>
            </a:extLst>
          </p:cNvPr>
          <p:cNvSpPr>
            <a:spLocks noGrp="1"/>
          </p:cNvSpPr>
          <p:nvPr>
            <p:ph type="dt" sz="half" idx="10"/>
          </p:nvPr>
        </p:nvSpPr>
        <p:spPr/>
        <p:txBody>
          <a:bodyPr/>
          <a:lstStyle/>
          <a:p>
            <a:fld id="{E8AE5D11-7090-9A45-886B-CD7BB2A6A2CE}" type="datetimeFigureOut">
              <a:t>10/15/20</a:t>
            </a:fld>
            <a:endParaRPr lang="en-US"/>
          </a:p>
        </p:txBody>
      </p:sp>
      <p:sp>
        <p:nvSpPr>
          <p:cNvPr id="6" name="Footer Placeholder 5">
            <a:extLst>
              <a:ext uri="{FF2B5EF4-FFF2-40B4-BE49-F238E27FC236}">
                <a16:creationId xmlns:a16="http://schemas.microsoft.com/office/drawing/2014/main" id="{F78AAB8A-B158-3D4E-8E40-7FCCE4CFDEA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40D9E07-961F-6B4D-B270-8F90C68C316A}"/>
              </a:ext>
            </a:extLst>
          </p:cNvPr>
          <p:cNvSpPr>
            <a:spLocks noGrp="1"/>
          </p:cNvSpPr>
          <p:nvPr>
            <p:ph type="sldNum" sz="quarter" idx="12"/>
          </p:nvPr>
        </p:nvSpPr>
        <p:spPr/>
        <p:txBody>
          <a:bodyPr/>
          <a:lstStyle/>
          <a:p>
            <a:fld id="{418562FB-BA37-F04F-A045-AA25F2CAF0EC}" type="slidenum">
              <a:t>‹#›</a:t>
            </a:fld>
            <a:endParaRPr lang="en-US"/>
          </a:p>
        </p:txBody>
      </p:sp>
    </p:spTree>
    <p:extLst>
      <p:ext uri="{BB962C8B-B14F-4D97-AF65-F5344CB8AC3E}">
        <p14:creationId xmlns:p14="http://schemas.microsoft.com/office/powerpoint/2010/main" val="1308610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C1F45F-3062-9646-8AEE-F6630533D0D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31CDB6B-82C1-BC46-AB79-5ABABF7D670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B7D61FF-920F-B441-B7E8-04796FD190A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A814D9D-D2A0-064A-BF3D-41DC4EA07F7B}"/>
              </a:ext>
            </a:extLst>
          </p:cNvPr>
          <p:cNvSpPr>
            <a:spLocks noGrp="1"/>
          </p:cNvSpPr>
          <p:nvPr>
            <p:ph type="dt" sz="half" idx="10"/>
          </p:nvPr>
        </p:nvSpPr>
        <p:spPr/>
        <p:txBody>
          <a:bodyPr/>
          <a:lstStyle/>
          <a:p>
            <a:fld id="{E8AE5D11-7090-9A45-886B-CD7BB2A6A2CE}" type="datetimeFigureOut">
              <a:t>10/15/20</a:t>
            </a:fld>
            <a:endParaRPr lang="en-US"/>
          </a:p>
        </p:txBody>
      </p:sp>
      <p:sp>
        <p:nvSpPr>
          <p:cNvPr id="6" name="Footer Placeholder 5">
            <a:extLst>
              <a:ext uri="{FF2B5EF4-FFF2-40B4-BE49-F238E27FC236}">
                <a16:creationId xmlns:a16="http://schemas.microsoft.com/office/drawing/2014/main" id="{B5D1B769-CDFE-E340-BD7E-707649ABB76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D82D843-0BF5-CA4F-A0C4-D821A60B0604}"/>
              </a:ext>
            </a:extLst>
          </p:cNvPr>
          <p:cNvSpPr>
            <a:spLocks noGrp="1"/>
          </p:cNvSpPr>
          <p:nvPr>
            <p:ph type="sldNum" sz="quarter" idx="12"/>
          </p:nvPr>
        </p:nvSpPr>
        <p:spPr/>
        <p:txBody>
          <a:bodyPr/>
          <a:lstStyle/>
          <a:p>
            <a:fld id="{418562FB-BA37-F04F-A045-AA25F2CAF0EC}" type="slidenum">
              <a:t>‹#›</a:t>
            </a:fld>
            <a:endParaRPr lang="en-US"/>
          </a:p>
        </p:txBody>
      </p:sp>
    </p:spTree>
    <p:extLst>
      <p:ext uri="{BB962C8B-B14F-4D97-AF65-F5344CB8AC3E}">
        <p14:creationId xmlns:p14="http://schemas.microsoft.com/office/powerpoint/2010/main" val="39516154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596C43F-1143-C940-9500-E2246986858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12B0B7D-04A1-1246-ADCC-1586CB2EF29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0E203BE-565E-DA46-BEE2-D6B31BBF8B8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8AE5D11-7090-9A45-886B-CD7BB2A6A2CE}" type="datetimeFigureOut">
              <a:t>10/15/20</a:t>
            </a:fld>
            <a:endParaRPr lang="en-US"/>
          </a:p>
        </p:txBody>
      </p:sp>
      <p:sp>
        <p:nvSpPr>
          <p:cNvPr id="5" name="Footer Placeholder 4">
            <a:extLst>
              <a:ext uri="{FF2B5EF4-FFF2-40B4-BE49-F238E27FC236}">
                <a16:creationId xmlns:a16="http://schemas.microsoft.com/office/drawing/2014/main" id="{F4158615-6D4A-6242-B33D-57BF0610798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6F54660-8A4E-4C46-8A5D-71ED68BD212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18562FB-BA37-F04F-A045-AA25F2CAF0EC}" type="slidenum">
              <a:t>‹#›</a:t>
            </a:fld>
            <a:endParaRPr lang="en-US"/>
          </a:p>
        </p:txBody>
      </p:sp>
    </p:spTree>
    <p:extLst>
      <p:ext uri="{BB962C8B-B14F-4D97-AF65-F5344CB8AC3E}">
        <p14:creationId xmlns:p14="http://schemas.microsoft.com/office/powerpoint/2010/main" val="95152717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image" Target="../media/image12.tiff"/><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image" Target="../media/image19.tiff"/><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tiff"/></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image" Target="../media/image4.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80210F-D716-854D-9754-992B3197E8FD}"/>
              </a:ext>
            </a:extLst>
          </p:cNvPr>
          <p:cNvSpPr>
            <a:spLocks noGrp="1"/>
          </p:cNvSpPr>
          <p:nvPr>
            <p:ph type="ctrTitle"/>
          </p:nvPr>
        </p:nvSpPr>
        <p:spPr/>
        <p:txBody>
          <a:bodyPr/>
          <a:lstStyle/>
          <a:p>
            <a:r>
              <a:rPr lang="en-US"/>
              <a:t>MEG &amp; DTI Connectomes</a:t>
            </a:r>
            <a:br>
              <a:rPr lang="en-US"/>
            </a:br>
            <a:endParaRPr lang="en-US"/>
          </a:p>
        </p:txBody>
      </p:sp>
    </p:spTree>
    <p:extLst>
      <p:ext uri="{BB962C8B-B14F-4D97-AF65-F5344CB8AC3E}">
        <p14:creationId xmlns:p14="http://schemas.microsoft.com/office/powerpoint/2010/main" val="31204972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2A32C8E-D6BE-D44D-B5B8-5E3014EE4347}"/>
              </a:ext>
            </a:extLst>
          </p:cNvPr>
          <p:cNvPicPr>
            <a:picLocks noChangeAspect="1"/>
          </p:cNvPicPr>
          <p:nvPr/>
        </p:nvPicPr>
        <p:blipFill>
          <a:blip r:embed="rId2"/>
          <a:stretch>
            <a:fillRect/>
          </a:stretch>
        </p:blipFill>
        <p:spPr>
          <a:xfrm>
            <a:off x="-204395" y="775445"/>
            <a:ext cx="6625516" cy="4969137"/>
          </a:xfrm>
          <a:prstGeom prst="rect">
            <a:avLst/>
          </a:prstGeom>
        </p:spPr>
      </p:pic>
      <p:sp>
        <p:nvSpPr>
          <p:cNvPr id="5" name="TextBox 4">
            <a:extLst>
              <a:ext uri="{FF2B5EF4-FFF2-40B4-BE49-F238E27FC236}">
                <a16:creationId xmlns:a16="http://schemas.microsoft.com/office/drawing/2014/main" id="{A2F98E50-411A-554E-AA56-7B41A064E99E}"/>
              </a:ext>
            </a:extLst>
          </p:cNvPr>
          <p:cNvSpPr txBox="1"/>
          <p:nvPr/>
        </p:nvSpPr>
        <p:spPr>
          <a:xfrm>
            <a:off x="1054250" y="5559916"/>
            <a:ext cx="3625326" cy="369332"/>
          </a:xfrm>
          <a:prstGeom prst="rect">
            <a:avLst/>
          </a:prstGeom>
          <a:noFill/>
        </p:spPr>
        <p:txBody>
          <a:bodyPr wrap="square" rtlCol="0">
            <a:spAutoFit/>
          </a:bodyPr>
          <a:lstStyle/>
          <a:p>
            <a:r>
              <a:rPr lang="en-US"/>
              <a:t>Real vs reconstructed – 23 delays </a:t>
            </a:r>
          </a:p>
        </p:txBody>
      </p:sp>
      <p:sp>
        <p:nvSpPr>
          <p:cNvPr id="7" name="TextBox 6">
            <a:extLst>
              <a:ext uri="{FF2B5EF4-FFF2-40B4-BE49-F238E27FC236}">
                <a16:creationId xmlns:a16="http://schemas.microsoft.com/office/drawing/2014/main" id="{4B4819BC-E690-3644-9D00-CD8BE821D3C4}"/>
              </a:ext>
            </a:extLst>
          </p:cNvPr>
          <p:cNvSpPr txBox="1"/>
          <p:nvPr/>
        </p:nvSpPr>
        <p:spPr>
          <a:xfrm>
            <a:off x="7048053" y="5559916"/>
            <a:ext cx="3625326" cy="369332"/>
          </a:xfrm>
          <a:prstGeom prst="rect">
            <a:avLst/>
          </a:prstGeom>
          <a:noFill/>
        </p:spPr>
        <p:txBody>
          <a:bodyPr wrap="square" rtlCol="0">
            <a:spAutoFit/>
          </a:bodyPr>
          <a:lstStyle/>
          <a:p>
            <a:r>
              <a:rPr lang="en-US"/>
              <a:t>Real vs reconstructed – 25 delays </a:t>
            </a:r>
          </a:p>
        </p:txBody>
      </p:sp>
      <p:pic>
        <p:nvPicPr>
          <p:cNvPr id="8" name="Picture 7">
            <a:extLst>
              <a:ext uri="{FF2B5EF4-FFF2-40B4-BE49-F238E27FC236}">
                <a16:creationId xmlns:a16="http://schemas.microsoft.com/office/drawing/2014/main" id="{65BD2181-F320-D842-8802-97C8E2863100}"/>
              </a:ext>
            </a:extLst>
          </p:cNvPr>
          <p:cNvPicPr>
            <a:picLocks noChangeAspect="1"/>
          </p:cNvPicPr>
          <p:nvPr/>
        </p:nvPicPr>
        <p:blipFill>
          <a:blip r:embed="rId3"/>
          <a:stretch>
            <a:fillRect/>
          </a:stretch>
        </p:blipFill>
        <p:spPr>
          <a:xfrm>
            <a:off x="5794179" y="775445"/>
            <a:ext cx="6379294" cy="4784471"/>
          </a:xfrm>
          <a:prstGeom prst="rect">
            <a:avLst/>
          </a:prstGeom>
        </p:spPr>
      </p:pic>
    </p:spTree>
    <p:extLst>
      <p:ext uri="{BB962C8B-B14F-4D97-AF65-F5344CB8AC3E}">
        <p14:creationId xmlns:p14="http://schemas.microsoft.com/office/powerpoint/2010/main" val="2467814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4240F3-93C1-DE44-B436-80B85C0EE00A}"/>
              </a:ext>
            </a:extLst>
          </p:cNvPr>
          <p:cNvSpPr>
            <a:spLocks noGrp="1"/>
          </p:cNvSpPr>
          <p:nvPr>
            <p:ph type="title"/>
          </p:nvPr>
        </p:nvSpPr>
        <p:spPr/>
        <p:txBody>
          <a:bodyPr/>
          <a:lstStyle/>
          <a:p>
            <a:r>
              <a:rPr lang="en-US"/>
              <a:t>Results: Intercept -Outgoing</a:t>
            </a:r>
          </a:p>
        </p:txBody>
      </p:sp>
      <p:pic>
        <p:nvPicPr>
          <p:cNvPr id="5" name="Picture 4">
            <a:extLst>
              <a:ext uri="{FF2B5EF4-FFF2-40B4-BE49-F238E27FC236}">
                <a16:creationId xmlns:a16="http://schemas.microsoft.com/office/drawing/2014/main" id="{82D3874B-F7E4-B04A-B92D-4439B6E62EC6}"/>
              </a:ext>
            </a:extLst>
          </p:cNvPr>
          <p:cNvPicPr>
            <a:picLocks noChangeAspect="1"/>
          </p:cNvPicPr>
          <p:nvPr/>
        </p:nvPicPr>
        <p:blipFill>
          <a:blip r:embed="rId2"/>
          <a:stretch>
            <a:fillRect/>
          </a:stretch>
        </p:blipFill>
        <p:spPr>
          <a:xfrm>
            <a:off x="-1178860" y="1690688"/>
            <a:ext cx="13370860" cy="4011258"/>
          </a:xfrm>
          <a:prstGeom prst="rect">
            <a:avLst/>
          </a:prstGeom>
        </p:spPr>
      </p:pic>
    </p:spTree>
    <p:extLst>
      <p:ext uri="{BB962C8B-B14F-4D97-AF65-F5344CB8AC3E}">
        <p14:creationId xmlns:p14="http://schemas.microsoft.com/office/powerpoint/2010/main" val="9765974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4240F3-93C1-DE44-B436-80B85C0EE00A}"/>
              </a:ext>
            </a:extLst>
          </p:cNvPr>
          <p:cNvSpPr>
            <a:spLocks noGrp="1"/>
          </p:cNvSpPr>
          <p:nvPr>
            <p:ph type="title"/>
          </p:nvPr>
        </p:nvSpPr>
        <p:spPr/>
        <p:txBody>
          <a:bodyPr/>
          <a:lstStyle/>
          <a:p>
            <a:r>
              <a:rPr lang="en-US"/>
              <a:t>Results: Intercept -Incoming</a:t>
            </a:r>
          </a:p>
        </p:txBody>
      </p:sp>
      <p:pic>
        <p:nvPicPr>
          <p:cNvPr id="4" name="Picture 3">
            <a:extLst>
              <a:ext uri="{FF2B5EF4-FFF2-40B4-BE49-F238E27FC236}">
                <a16:creationId xmlns:a16="http://schemas.microsoft.com/office/drawing/2014/main" id="{D5184887-D0A9-E94F-B6F3-9313D0919286}"/>
              </a:ext>
            </a:extLst>
          </p:cNvPr>
          <p:cNvPicPr>
            <a:picLocks noChangeAspect="1"/>
          </p:cNvPicPr>
          <p:nvPr/>
        </p:nvPicPr>
        <p:blipFill>
          <a:blip r:embed="rId2"/>
          <a:stretch>
            <a:fillRect/>
          </a:stretch>
        </p:blipFill>
        <p:spPr>
          <a:xfrm>
            <a:off x="-1170792" y="1690688"/>
            <a:ext cx="13438093" cy="4031428"/>
          </a:xfrm>
          <a:prstGeom prst="rect">
            <a:avLst/>
          </a:prstGeom>
        </p:spPr>
      </p:pic>
    </p:spTree>
    <p:extLst>
      <p:ext uri="{BB962C8B-B14F-4D97-AF65-F5344CB8AC3E}">
        <p14:creationId xmlns:p14="http://schemas.microsoft.com/office/powerpoint/2010/main" val="30546777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4240F3-93C1-DE44-B436-80B85C0EE00A}"/>
              </a:ext>
            </a:extLst>
          </p:cNvPr>
          <p:cNvSpPr>
            <a:spLocks noGrp="1"/>
          </p:cNvSpPr>
          <p:nvPr>
            <p:ph type="title"/>
          </p:nvPr>
        </p:nvSpPr>
        <p:spPr/>
        <p:txBody>
          <a:bodyPr/>
          <a:lstStyle/>
          <a:p>
            <a:r>
              <a:rPr lang="en-US"/>
              <a:t>Results: Age -Outgoing</a:t>
            </a:r>
          </a:p>
        </p:txBody>
      </p:sp>
      <p:pic>
        <p:nvPicPr>
          <p:cNvPr id="5" name="Picture 4">
            <a:extLst>
              <a:ext uri="{FF2B5EF4-FFF2-40B4-BE49-F238E27FC236}">
                <a16:creationId xmlns:a16="http://schemas.microsoft.com/office/drawing/2014/main" id="{FEE4F4F6-EACA-354D-819B-884F96D78DA8}"/>
              </a:ext>
            </a:extLst>
          </p:cNvPr>
          <p:cNvPicPr>
            <a:picLocks noChangeAspect="1"/>
          </p:cNvPicPr>
          <p:nvPr/>
        </p:nvPicPr>
        <p:blipFill>
          <a:blip r:embed="rId2"/>
          <a:stretch>
            <a:fillRect/>
          </a:stretch>
        </p:blipFill>
        <p:spPr>
          <a:xfrm>
            <a:off x="-1203961" y="1841295"/>
            <a:ext cx="13477127" cy="4043138"/>
          </a:xfrm>
          <a:prstGeom prst="rect">
            <a:avLst/>
          </a:prstGeom>
        </p:spPr>
      </p:pic>
      <p:sp>
        <p:nvSpPr>
          <p:cNvPr id="6" name="TextBox 5">
            <a:extLst>
              <a:ext uri="{FF2B5EF4-FFF2-40B4-BE49-F238E27FC236}">
                <a16:creationId xmlns:a16="http://schemas.microsoft.com/office/drawing/2014/main" id="{4B21FCDF-05E9-0047-8C01-0786E633D8FE}"/>
              </a:ext>
            </a:extLst>
          </p:cNvPr>
          <p:cNvSpPr txBox="1"/>
          <p:nvPr/>
        </p:nvSpPr>
        <p:spPr>
          <a:xfrm>
            <a:off x="1387736" y="5884433"/>
            <a:ext cx="9649610" cy="369332"/>
          </a:xfrm>
          <a:prstGeom prst="rect">
            <a:avLst/>
          </a:prstGeom>
          <a:noFill/>
        </p:spPr>
        <p:txBody>
          <a:bodyPr wrap="square" rtlCol="0">
            <a:spAutoFit/>
          </a:bodyPr>
          <a:lstStyle/>
          <a:p>
            <a:r>
              <a:rPr lang="en-US"/>
              <a:t>WHAT? medial  areas seem to account for 60% of Outgoing connections related to age?? </a:t>
            </a:r>
          </a:p>
        </p:txBody>
      </p:sp>
    </p:spTree>
    <p:extLst>
      <p:ext uri="{BB962C8B-B14F-4D97-AF65-F5344CB8AC3E}">
        <p14:creationId xmlns:p14="http://schemas.microsoft.com/office/powerpoint/2010/main" val="22202085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4240F3-93C1-DE44-B436-80B85C0EE00A}"/>
              </a:ext>
            </a:extLst>
          </p:cNvPr>
          <p:cNvSpPr>
            <a:spLocks noGrp="1"/>
          </p:cNvSpPr>
          <p:nvPr>
            <p:ph type="title"/>
          </p:nvPr>
        </p:nvSpPr>
        <p:spPr/>
        <p:txBody>
          <a:bodyPr/>
          <a:lstStyle/>
          <a:p>
            <a:r>
              <a:rPr lang="en-US"/>
              <a:t>Results: Age -Incoming</a:t>
            </a:r>
          </a:p>
        </p:txBody>
      </p:sp>
      <p:pic>
        <p:nvPicPr>
          <p:cNvPr id="4" name="Picture 3">
            <a:extLst>
              <a:ext uri="{FF2B5EF4-FFF2-40B4-BE49-F238E27FC236}">
                <a16:creationId xmlns:a16="http://schemas.microsoft.com/office/drawing/2014/main" id="{B87D64B0-C730-674F-A5BF-5206E7AE7EA6}"/>
              </a:ext>
            </a:extLst>
          </p:cNvPr>
          <p:cNvPicPr>
            <a:picLocks noChangeAspect="1"/>
          </p:cNvPicPr>
          <p:nvPr/>
        </p:nvPicPr>
        <p:blipFill>
          <a:blip r:embed="rId2"/>
          <a:stretch>
            <a:fillRect/>
          </a:stretch>
        </p:blipFill>
        <p:spPr>
          <a:xfrm>
            <a:off x="-193638" y="1776749"/>
            <a:ext cx="12192000" cy="3657600"/>
          </a:xfrm>
          <a:prstGeom prst="rect">
            <a:avLst/>
          </a:prstGeom>
        </p:spPr>
      </p:pic>
    </p:spTree>
    <p:extLst>
      <p:ext uri="{BB962C8B-B14F-4D97-AF65-F5344CB8AC3E}">
        <p14:creationId xmlns:p14="http://schemas.microsoft.com/office/powerpoint/2010/main" val="37443894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4240F3-93C1-DE44-B436-80B85C0EE00A}"/>
              </a:ext>
            </a:extLst>
          </p:cNvPr>
          <p:cNvSpPr>
            <a:spLocks noGrp="1"/>
          </p:cNvSpPr>
          <p:nvPr>
            <p:ph type="title"/>
          </p:nvPr>
        </p:nvSpPr>
        <p:spPr>
          <a:xfrm>
            <a:off x="841787" y="139213"/>
            <a:ext cx="10515600" cy="1325563"/>
          </a:xfrm>
        </p:spPr>
        <p:txBody>
          <a:bodyPr/>
          <a:lstStyle/>
          <a:p>
            <a:r>
              <a:rPr lang="en-US"/>
              <a:t>Results: Age –Outgoing -- what??</a:t>
            </a:r>
          </a:p>
        </p:txBody>
      </p:sp>
      <p:pic>
        <p:nvPicPr>
          <p:cNvPr id="4" name="Picture 3">
            <a:extLst>
              <a:ext uri="{FF2B5EF4-FFF2-40B4-BE49-F238E27FC236}">
                <a16:creationId xmlns:a16="http://schemas.microsoft.com/office/drawing/2014/main" id="{694A795F-3D10-4D4F-B444-6ECD0B2721D2}"/>
              </a:ext>
            </a:extLst>
          </p:cNvPr>
          <p:cNvPicPr>
            <a:picLocks noChangeAspect="1"/>
          </p:cNvPicPr>
          <p:nvPr/>
        </p:nvPicPr>
        <p:blipFill>
          <a:blip r:embed="rId2"/>
          <a:stretch>
            <a:fillRect/>
          </a:stretch>
        </p:blipFill>
        <p:spPr>
          <a:xfrm>
            <a:off x="6648227" y="1055985"/>
            <a:ext cx="5178910" cy="5178910"/>
          </a:xfrm>
          <a:prstGeom prst="rect">
            <a:avLst/>
          </a:prstGeom>
        </p:spPr>
      </p:pic>
      <p:pic>
        <p:nvPicPr>
          <p:cNvPr id="8" name="Picture 7">
            <a:extLst>
              <a:ext uri="{FF2B5EF4-FFF2-40B4-BE49-F238E27FC236}">
                <a16:creationId xmlns:a16="http://schemas.microsoft.com/office/drawing/2014/main" id="{C0B009CE-3977-7E47-B01D-991C615BDC88}"/>
              </a:ext>
            </a:extLst>
          </p:cNvPr>
          <p:cNvPicPr>
            <a:picLocks noChangeAspect="1"/>
          </p:cNvPicPr>
          <p:nvPr/>
        </p:nvPicPr>
        <p:blipFill>
          <a:blip r:embed="rId3"/>
          <a:stretch>
            <a:fillRect/>
          </a:stretch>
        </p:blipFill>
        <p:spPr>
          <a:xfrm>
            <a:off x="730624" y="1055985"/>
            <a:ext cx="5178910" cy="5178910"/>
          </a:xfrm>
          <a:prstGeom prst="rect">
            <a:avLst/>
          </a:prstGeom>
        </p:spPr>
      </p:pic>
      <p:pic>
        <p:nvPicPr>
          <p:cNvPr id="11" name="Picture 10">
            <a:extLst>
              <a:ext uri="{FF2B5EF4-FFF2-40B4-BE49-F238E27FC236}">
                <a16:creationId xmlns:a16="http://schemas.microsoft.com/office/drawing/2014/main" id="{2D8FCC60-243D-F348-BA77-E0F9726E8930}"/>
              </a:ext>
            </a:extLst>
          </p:cNvPr>
          <p:cNvPicPr>
            <a:picLocks noChangeAspect="1"/>
          </p:cNvPicPr>
          <p:nvPr/>
        </p:nvPicPr>
        <p:blipFill>
          <a:blip r:embed="rId4"/>
          <a:stretch>
            <a:fillRect/>
          </a:stretch>
        </p:blipFill>
        <p:spPr>
          <a:xfrm>
            <a:off x="8443931" y="1258473"/>
            <a:ext cx="760491" cy="581085"/>
          </a:xfrm>
          <a:prstGeom prst="rect">
            <a:avLst/>
          </a:prstGeom>
        </p:spPr>
      </p:pic>
      <p:pic>
        <p:nvPicPr>
          <p:cNvPr id="12" name="Picture 11">
            <a:extLst>
              <a:ext uri="{FF2B5EF4-FFF2-40B4-BE49-F238E27FC236}">
                <a16:creationId xmlns:a16="http://schemas.microsoft.com/office/drawing/2014/main" id="{8FF89148-8ABF-E549-9D8E-6D29E8D086C0}"/>
              </a:ext>
            </a:extLst>
          </p:cNvPr>
          <p:cNvPicPr>
            <a:picLocks noChangeAspect="1"/>
          </p:cNvPicPr>
          <p:nvPr/>
        </p:nvPicPr>
        <p:blipFill>
          <a:blip r:embed="rId4"/>
          <a:stretch>
            <a:fillRect/>
          </a:stretch>
        </p:blipFill>
        <p:spPr>
          <a:xfrm flipH="1">
            <a:off x="7004199" y="5616996"/>
            <a:ext cx="760491" cy="581085"/>
          </a:xfrm>
          <a:prstGeom prst="rect">
            <a:avLst/>
          </a:prstGeom>
        </p:spPr>
      </p:pic>
      <p:pic>
        <p:nvPicPr>
          <p:cNvPr id="14" name="Picture 13">
            <a:extLst>
              <a:ext uri="{FF2B5EF4-FFF2-40B4-BE49-F238E27FC236}">
                <a16:creationId xmlns:a16="http://schemas.microsoft.com/office/drawing/2014/main" id="{800095F7-06AD-4340-A3E1-03DCA4431F82}"/>
              </a:ext>
            </a:extLst>
          </p:cNvPr>
          <p:cNvPicPr>
            <a:picLocks noChangeAspect="1"/>
          </p:cNvPicPr>
          <p:nvPr/>
        </p:nvPicPr>
        <p:blipFill>
          <a:blip r:embed="rId5"/>
          <a:stretch>
            <a:fillRect/>
          </a:stretch>
        </p:blipFill>
        <p:spPr>
          <a:xfrm>
            <a:off x="3123901" y="5646964"/>
            <a:ext cx="845671" cy="587931"/>
          </a:xfrm>
          <a:prstGeom prst="rect">
            <a:avLst/>
          </a:prstGeom>
        </p:spPr>
      </p:pic>
      <p:pic>
        <p:nvPicPr>
          <p:cNvPr id="15" name="Picture 14">
            <a:extLst>
              <a:ext uri="{FF2B5EF4-FFF2-40B4-BE49-F238E27FC236}">
                <a16:creationId xmlns:a16="http://schemas.microsoft.com/office/drawing/2014/main" id="{CFD0BBD3-CC8D-2640-9ACA-E902081CE9FF}"/>
              </a:ext>
            </a:extLst>
          </p:cNvPr>
          <p:cNvPicPr>
            <a:picLocks noChangeAspect="1"/>
          </p:cNvPicPr>
          <p:nvPr/>
        </p:nvPicPr>
        <p:blipFill>
          <a:blip r:embed="rId5"/>
          <a:stretch>
            <a:fillRect/>
          </a:stretch>
        </p:blipFill>
        <p:spPr>
          <a:xfrm flipH="1">
            <a:off x="3179841" y="964507"/>
            <a:ext cx="845671" cy="587931"/>
          </a:xfrm>
          <a:prstGeom prst="rect">
            <a:avLst/>
          </a:prstGeom>
        </p:spPr>
      </p:pic>
      <p:pic>
        <p:nvPicPr>
          <p:cNvPr id="17" name="Picture 16">
            <a:extLst>
              <a:ext uri="{FF2B5EF4-FFF2-40B4-BE49-F238E27FC236}">
                <a16:creationId xmlns:a16="http://schemas.microsoft.com/office/drawing/2014/main" id="{67E9DB29-9EFA-1C42-9819-E2B898C4D830}"/>
              </a:ext>
            </a:extLst>
          </p:cNvPr>
          <p:cNvPicPr>
            <a:picLocks noChangeAspect="1"/>
          </p:cNvPicPr>
          <p:nvPr/>
        </p:nvPicPr>
        <p:blipFill>
          <a:blip r:embed="rId6"/>
          <a:stretch>
            <a:fillRect/>
          </a:stretch>
        </p:blipFill>
        <p:spPr>
          <a:xfrm>
            <a:off x="625214" y="4535395"/>
            <a:ext cx="695817" cy="563730"/>
          </a:xfrm>
          <a:prstGeom prst="rect">
            <a:avLst/>
          </a:prstGeom>
        </p:spPr>
      </p:pic>
      <p:pic>
        <p:nvPicPr>
          <p:cNvPr id="18" name="Picture 17">
            <a:extLst>
              <a:ext uri="{FF2B5EF4-FFF2-40B4-BE49-F238E27FC236}">
                <a16:creationId xmlns:a16="http://schemas.microsoft.com/office/drawing/2014/main" id="{F3F4BBDF-1E1E-4743-9E22-320EF9E834CD}"/>
              </a:ext>
            </a:extLst>
          </p:cNvPr>
          <p:cNvPicPr>
            <a:picLocks noChangeAspect="1"/>
          </p:cNvPicPr>
          <p:nvPr/>
        </p:nvPicPr>
        <p:blipFill>
          <a:blip r:embed="rId6"/>
          <a:stretch>
            <a:fillRect/>
          </a:stretch>
        </p:blipFill>
        <p:spPr>
          <a:xfrm flipH="1">
            <a:off x="625214" y="2344943"/>
            <a:ext cx="695817" cy="563730"/>
          </a:xfrm>
          <a:prstGeom prst="rect">
            <a:avLst/>
          </a:prstGeom>
        </p:spPr>
      </p:pic>
      <p:pic>
        <p:nvPicPr>
          <p:cNvPr id="19" name="Picture 18">
            <a:extLst>
              <a:ext uri="{FF2B5EF4-FFF2-40B4-BE49-F238E27FC236}">
                <a16:creationId xmlns:a16="http://schemas.microsoft.com/office/drawing/2014/main" id="{97CDBF5F-246F-0A47-B4D5-036432C4C277}"/>
              </a:ext>
            </a:extLst>
          </p:cNvPr>
          <p:cNvPicPr>
            <a:picLocks noChangeAspect="1"/>
          </p:cNvPicPr>
          <p:nvPr/>
        </p:nvPicPr>
        <p:blipFill>
          <a:blip r:embed="rId6"/>
          <a:stretch>
            <a:fillRect/>
          </a:stretch>
        </p:blipFill>
        <p:spPr>
          <a:xfrm>
            <a:off x="6308382" y="2815965"/>
            <a:ext cx="695817" cy="563730"/>
          </a:xfrm>
          <a:prstGeom prst="rect">
            <a:avLst/>
          </a:prstGeom>
        </p:spPr>
      </p:pic>
    </p:spTree>
    <p:extLst>
      <p:ext uri="{BB962C8B-B14F-4D97-AF65-F5344CB8AC3E}">
        <p14:creationId xmlns:p14="http://schemas.microsoft.com/office/powerpoint/2010/main" val="16915338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4240F3-93C1-DE44-B436-80B85C0EE00A}"/>
              </a:ext>
            </a:extLst>
          </p:cNvPr>
          <p:cNvSpPr>
            <a:spLocks noGrp="1"/>
          </p:cNvSpPr>
          <p:nvPr>
            <p:ph type="title"/>
          </p:nvPr>
        </p:nvSpPr>
        <p:spPr/>
        <p:txBody>
          <a:bodyPr/>
          <a:lstStyle/>
          <a:p>
            <a:r>
              <a:rPr lang="en-US"/>
              <a:t>Results: IQ -Outgoing</a:t>
            </a:r>
          </a:p>
        </p:txBody>
      </p:sp>
      <p:sp>
        <p:nvSpPr>
          <p:cNvPr id="6" name="TextBox 5">
            <a:extLst>
              <a:ext uri="{FF2B5EF4-FFF2-40B4-BE49-F238E27FC236}">
                <a16:creationId xmlns:a16="http://schemas.microsoft.com/office/drawing/2014/main" id="{4B21FCDF-05E9-0047-8C01-0786E633D8FE}"/>
              </a:ext>
            </a:extLst>
          </p:cNvPr>
          <p:cNvSpPr txBox="1"/>
          <p:nvPr/>
        </p:nvSpPr>
        <p:spPr>
          <a:xfrm>
            <a:off x="1387736" y="5884433"/>
            <a:ext cx="9649610" cy="369332"/>
          </a:xfrm>
          <a:prstGeom prst="rect">
            <a:avLst/>
          </a:prstGeom>
          <a:noFill/>
        </p:spPr>
        <p:txBody>
          <a:bodyPr wrap="square" rtlCol="0">
            <a:spAutoFit/>
          </a:bodyPr>
          <a:lstStyle/>
          <a:p>
            <a:r>
              <a:rPr lang="en-US"/>
              <a:t>Again, central brain areas?</a:t>
            </a:r>
          </a:p>
        </p:txBody>
      </p:sp>
      <p:pic>
        <p:nvPicPr>
          <p:cNvPr id="3" name="Picture 2">
            <a:extLst>
              <a:ext uri="{FF2B5EF4-FFF2-40B4-BE49-F238E27FC236}">
                <a16:creationId xmlns:a16="http://schemas.microsoft.com/office/drawing/2014/main" id="{1F4E9708-A264-AC40-993E-6867F00B220C}"/>
              </a:ext>
            </a:extLst>
          </p:cNvPr>
          <p:cNvPicPr>
            <a:picLocks noChangeAspect="1"/>
          </p:cNvPicPr>
          <p:nvPr/>
        </p:nvPicPr>
        <p:blipFill>
          <a:blip r:embed="rId2"/>
          <a:stretch>
            <a:fillRect/>
          </a:stretch>
        </p:blipFill>
        <p:spPr>
          <a:xfrm>
            <a:off x="-910813" y="1798266"/>
            <a:ext cx="13102813" cy="3930844"/>
          </a:xfrm>
          <a:prstGeom prst="rect">
            <a:avLst/>
          </a:prstGeom>
        </p:spPr>
      </p:pic>
    </p:spTree>
    <p:extLst>
      <p:ext uri="{BB962C8B-B14F-4D97-AF65-F5344CB8AC3E}">
        <p14:creationId xmlns:p14="http://schemas.microsoft.com/office/powerpoint/2010/main" val="24517097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4240F3-93C1-DE44-B436-80B85C0EE00A}"/>
              </a:ext>
            </a:extLst>
          </p:cNvPr>
          <p:cNvSpPr>
            <a:spLocks noGrp="1"/>
          </p:cNvSpPr>
          <p:nvPr>
            <p:ph type="title"/>
          </p:nvPr>
        </p:nvSpPr>
        <p:spPr/>
        <p:txBody>
          <a:bodyPr/>
          <a:lstStyle/>
          <a:p>
            <a:r>
              <a:rPr lang="en-US"/>
              <a:t>Results: IQ -Incoming</a:t>
            </a:r>
          </a:p>
        </p:txBody>
      </p:sp>
      <p:pic>
        <p:nvPicPr>
          <p:cNvPr id="3" name="Picture 2">
            <a:extLst>
              <a:ext uri="{FF2B5EF4-FFF2-40B4-BE49-F238E27FC236}">
                <a16:creationId xmlns:a16="http://schemas.microsoft.com/office/drawing/2014/main" id="{52EF91E6-6F06-A842-BC79-A821E9A109E4}"/>
              </a:ext>
            </a:extLst>
          </p:cNvPr>
          <p:cNvPicPr>
            <a:picLocks noChangeAspect="1"/>
          </p:cNvPicPr>
          <p:nvPr/>
        </p:nvPicPr>
        <p:blipFill>
          <a:blip r:embed="rId2"/>
          <a:stretch>
            <a:fillRect/>
          </a:stretch>
        </p:blipFill>
        <p:spPr>
          <a:xfrm>
            <a:off x="-1043492" y="2070847"/>
            <a:ext cx="13070540" cy="3921162"/>
          </a:xfrm>
          <a:prstGeom prst="rect">
            <a:avLst/>
          </a:prstGeom>
        </p:spPr>
      </p:pic>
    </p:spTree>
    <p:extLst>
      <p:ext uri="{BB962C8B-B14F-4D97-AF65-F5344CB8AC3E}">
        <p14:creationId xmlns:p14="http://schemas.microsoft.com/office/powerpoint/2010/main" val="6584351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A629FA9-84C8-224D-925D-123F80D214AB}"/>
              </a:ext>
            </a:extLst>
          </p:cNvPr>
          <p:cNvPicPr>
            <a:picLocks noChangeAspect="1"/>
          </p:cNvPicPr>
          <p:nvPr/>
        </p:nvPicPr>
        <p:blipFill>
          <a:blip r:embed="rId2"/>
          <a:stretch>
            <a:fillRect/>
          </a:stretch>
        </p:blipFill>
        <p:spPr>
          <a:xfrm>
            <a:off x="476474" y="1168940"/>
            <a:ext cx="4953000" cy="4953000"/>
          </a:xfrm>
          <a:prstGeom prst="rect">
            <a:avLst/>
          </a:prstGeom>
        </p:spPr>
      </p:pic>
      <p:sp>
        <p:nvSpPr>
          <p:cNvPr id="2" name="Title 1">
            <a:extLst>
              <a:ext uri="{FF2B5EF4-FFF2-40B4-BE49-F238E27FC236}">
                <a16:creationId xmlns:a16="http://schemas.microsoft.com/office/drawing/2014/main" id="{174240F3-93C1-DE44-B436-80B85C0EE00A}"/>
              </a:ext>
            </a:extLst>
          </p:cNvPr>
          <p:cNvSpPr>
            <a:spLocks noGrp="1"/>
          </p:cNvSpPr>
          <p:nvPr>
            <p:ph type="title"/>
          </p:nvPr>
        </p:nvSpPr>
        <p:spPr>
          <a:xfrm>
            <a:off x="841787" y="139213"/>
            <a:ext cx="10515600" cy="1325563"/>
          </a:xfrm>
        </p:spPr>
        <p:txBody>
          <a:bodyPr/>
          <a:lstStyle/>
          <a:p>
            <a:r>
              <a:rPr lang="en-US"/>
              <a:t>Results: IQ –Outgoing </a:t>
            </a:r>
          </a:p>
        </p:txBody>
      </p:sp>
      <p:pic>
        <p:nvPicPr>
          <p:cNvPr id="4" name="Picture 3">
            <a:extLst>
              <a:ext uri="{FF2B5EF4-FFF2-40B4-BE49-F238E27FC236}">
                <a16:creationId xmlns:a16="http://schemas.microsoft.com/office/drawing/2014/main" id="{694A795F-3D10-4D4F-B444-6ECD0B2721D2}"/>
              </a:ext>
            </a:extLst>
          </p:cNvPr>
          <p:cNvPicPr>
            <a:picLocks noChangeAspect="1"/>
          </p:cNvPicPr>
          <p:nvPr/>
        </p:nvPicPr>
        <p:blipFill>
          <a:blip r:embed="rId3"/>
          <a:stretch>
            <a:fillRect/>
          </a:stretch>
        </p:blipFill>
        <p:spPr>
          <a:xfrm>
            <a:off x="6648227" y="1055985"/>
            <a:ext cx="5178910" cy="5178910"/>
          </a:xfrm>
          <a:prstGeom prst="rect">
            <a:avLst/>
          </a:prstGeom>
        </p:spPr>
      </p:pic>
      <p:pic>
        <p:nvPicPr>
          <p:cNvPr id="6" name="Picture 5">
            <a:extLst>
              <a:ext uri="{FF2B5EF4-FFF2-40B4-BE49-F238E27FC236}">
                <a16:creationId xmlns:a16="http://schemas.microsoft.com/office/drawing/2014/main" id="{AF9CA1EB-5EBE-E14E-B749-65C2A9E78864}"/>
              </a:ext>
            </a:extLst>
          </p:cNvPr>
          <p:cNvPicPr>
            <a:picLocks noChangeAspect="1"/>
          </p:cNvPicPr>
          <p:nvPr/>
        </p:nvPicPr>
        <p:blipFill>
          <a:blip r:embed="rId4"/>
          <a:stretch>
            <a:fillRect/>
          </a:stretch>
        </p:blipFill>
        <p:spPr>
          <a:xfrm>
            <a:off x="5552515" y="5083716"/>
            <a:ext cx="2191424" cy="1643568"/>
          </a:xfrm>
          <a:prstGeom prst="rect">
            <a:avLst/>
          </a:prstGeom>
        </p:spPr>
      </p:pic>
      <p:pic>
        <p:nvPicPr>
          <p:cNvPr id="11" name="Picture 10">
            <a:extLst>
              <a:ext uri="{FF2B5EF4-FFF2-40B4-BE49-F238E27FC236}">
                <a16:creationId xmlns:a16="http://schemas.microsoft.com/office/drawing/2014/main" id="{B2215B04-DCDD-BC4E-83D9-132386009045}"/>
              </a:ext>
            </a:extLst>
          </p:cNvPr>
          <p:cNvPicPr>
            <a:picLocks noChangeAspect="1"/>
          </p:cNvPicPr>
          <p:nvPr/>
        </p:nvPicPr>
        <p:blipFill>
          <a:blip r:embed="rId5"/>
          <a:stretch>
            <a:fillRect/>
          </a:stretch>
        </p:blipFill>
        <p:spPr>
          <a:xfrm>
            <a:off x="5019808" y="2577315"/>
            <a:ext cx="819331" cy="671495"/>
          </a:xfrm>
          <a:prstGeom prst="rect">
            <a:avLst/>
          </a:prstGeom>
        </p:spPr>
      </p:pic>
    </p:spTree>
    <p:extLst>
      <p:ext uri="{BB962C8B-B14F-4D97-AF65-F5344CB8AC3E}">
        <p14:creationId xmlns:p14="http://schemas.microsoft.com/office/powerpoint/2010/main" val="33063818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B57A81-00B9-E547-933F-558431DA564A}"/>
              </a:ext>
            </a:extLst>
          </p:cNvPr>
          <p:cNvSpPr>
            <a:spLocks noGrp="1"/>
          </p:cNvSpPr>
          <p:nvPr>
            <p:ph type="title"/>
          </p:nvPr>
        </p:nvSpPr>
        <p:spPr/>
        <p:txBody>
          <a:bodyPr/>
          <a:lstStyle/>
          <a:p>
            <a:r>
              <a:rPr lang="en-US"/>
              <a:t>After leakage correction</a:t>
            </a:r>
          </a:p>
        </p:txBody>
      </p:sp>
      <p:pic>
        <p:nvPicPr>
          <p:cNvPr id="5" name="Picture 4">
            <a:extLst>
              <a:ext uri="{FF2B5EF4-FFF2-40B4-BE49-F238E27FC236}">
                <a16:creationId xmlns:a16="http://schemas.microsoft.com/office/drawing/2014/main" id="{7545C57D-73F2-6144-BD1D-461410349450}"/>
              </a:ext>
            </a:extLst>
          </p:cNvPr>
          <p:cNvPicPr>
            <a:picLocks noChangeAspect="1"/>
          </p:cNvPicPr>
          <p:nvPr/>
        </p:nvPicPr>
        <p:blipFill>
          <a:blip r:embed="rId2"/>
          <a:stretch>
            <a:fillRect/>
          </a:stretch>
        </p:blipFill>
        <p:spPr>
          <a:xfrm>
            <a:off x="2311400" y="1310565"/>
            <a:ext cx="7569200" cy="2451100"/>
          </a:xfrm>
          <a:prstGeom prst="rect">
            <a:avLst/>
          </a:prstGeom>
        </p:spPr>
      </p:pic>
      <p:pic>
        <p:nvPicPr>
          <p:cNvPr id="7" name="Picture 6">
            <a:extLst>
              <a:ext uri="{FF2B5EF4-FFF2-40B4-BE49-F238E27FC236}">
                <a16:creationId xmlns:a16="http://schemas.microsoft.com/office/drawing/2014/main" id="{BEBE9F33-096D-E544-A433-B258C922A081}"/>
              </a:ext>
            </a:extLst>
          </p:cNvPr>
          <p:cNvPicPr>
            <a:picLocks noChangeAspect="1"/>
          </p:cNvPicPr>
          <p:nvPr/>
        </p:nvPicPr>
        <p:blipFill>
          <a:blip r:embed="rId3"/>
          <a:stretch>
            <a:fillRect/>
          </a:stretch>
        </p:blipFill>
        <p:spPr>
          <a:xfrm>
            <a:off x="2133600" y="4174565"/>
            <a:ext cx="7747000" cy="2489200"/>
          </a:xfrm>
          <a:prstGeom prst="rect">
            <a:avLst/>
          </a:prstGeom>
        </p:spPr>
      </p:pic>
    </p:spTree>
    <p:extLst>
      <p:ext uri="{BB962C8B-B14F-4D97-AF65-F5344CB8AC3E}">
        <p14:creationId xmlns:p14="http://schemas.microsoft.com/office/powerpoint/2010/main" val="42253907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BC03AE-87B1-1448-9DA1-8CF669FAF6D0}"/>
              </a:ext>
            </a:extLst>
          </p:cNvPr>
          <p:cNvSpPr>
            <a:spLocks noGrp="1"/>
          </p:cNvSpPr>
          <p:nvPr>
            <p:ph type="title"/>
          </p:nvPr>
        </p:nvSpPr>
        <p:spPr/>
        <p:txBody>
          <a:bodyPr/>
          <a:lstStyle/>
          <a:p>
            <a:r>
              <a:rPr lang="en-US"/>
              <a:t>Data processing</a:t>
            </a:r>
          </a:p>
        </p:txBody>
      </p:sp>
      <p:sp>
        <p:nvSpPr>
          <p:cNvPr id="3" name="Content Placeholder 2">
            <a:extLst>
              <a:ext uri="{FF2B5EF4-FFF2-40B4-BE49-F238E27FC236}">
                <a16:creationId xmlns:a16="http://schemas.microsoft.com/office/drawing/2014/main" id="{9AA4DE69-0899-A648-B198-3743BD17447A}"/>
              </a:ext>
            </a:extLst>
          </p:cNvPr>
          <p:cNvSpPr>
            <a:spLocks noGrp="1"/>
          </p:cNvSpPr>
          <p:nvPr>
            <p:ph idx="1"/>
          </p:nvPr>
        </p:nvSpPr>
        <p:spPr>
          <a:xfrm>
            <a:off x="838200" y="1613647"/>
            <a:ext cx="10515600" cy="4563316"/>
          </a:xfrm>
        </p:spPr>
        <p:txBody>
          <a:bodyPr>
            <a:normAutofit/>
          </a:bodyPr>
          <a:lstStyle/>
          <a:p>
            <a:pPr marL="0" indent="0">
              <a:buNone/>
            </a:pPr>
            <a:r>
              <a:rPr lang="en-US"/>
              <a:t>Participant level:</a:t>
            </a:r>
          </a:p>
          <a:p>
            <a:pPr marL="971550" lvl="1" indent="-514350">
              <a:buAutoNum type="arabicParenR"/>
            </a:pPr>
            <a:r>
              <a:rPr lang="en-US"/>
              <a:t>Structual data (Danyal’s DTI connectomes) CSA streamline count ROIs</a:t>
            </a:r>
          </a:p>
          <a:p>
            <a:pPr marL="0" indent="0">
              <a:buNone/>
            </a:pPr>
            <a:r>
              <a:rPr lang="en-US"/>
              <a:t>Group level:</a:t>
            </a:r>
          </a:p>
          <a:p>
            <a:pPr marL="971550" lvl="1" indent="-514350">
              <a:buAutoNum type="arabicParenR"/>
            </a:pPr>
            <a:r>
              <a:rPr lang="en-US"/>
              <a:t>68x68x147 Participant data matrix </a:t>
            </a:r>
          </a:p>
          <a:p>
            <a:pPr marL="971550" lvl="1" indent="-514350">
              <a:buAutoNum type="arabicParenR"/>
            </a:pPr>
            <a:r>
              <a:rPr lang="en-US"/>
              <a:t>GLM with Age and IQ (WASI Matrix) added </a:t>
            </a:r>
          </a:p>
          <a:p>
            <a:pPr marL="971550" lvl="1" indent="-514350">
              <a:buAutoNum type="arabicParenR"/>
            </a:pPr>
            <a:r>
              <a:rPr lang="en-US"/>
              <a:t>Permutation testing on predictors </a:t>
            </a:r>
          </a:p>
        </p:txBody>
      </p:sp>
    </p:spTree>
    <p:extLst>
      <p:ext uri="{BB962C8B-B14F-4D97-AF65-F5344CB8AC3E}">
        <p14:creationId xmlns:p14="http://schemas.microsoft.com/office/powerpoint/2010/main" val="33258217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885BBD-C78F-E04B-B8EA-A063ACE0E8B5}"/>
              </a:ext>
            </a:extLst>
          </p:cNvPr>
          <p:cNvSpPr>
            <a:spLocks noGrp="1"/>
          </p:cNvSpPr>
          <p:nvPr>
            <p:ph type="title"/>
          </p:nvPr>
        </p:nvSpPr>
        <p:spPr/>
        <p:txBody>
          <a:bodyPr/>
          <a:lstStyle/>
          <a:p>
            <a:r>
              <a:rPr lang="en-US"/>
              <a:t>›</a:t>
            </a:r>
          </a:p>
        </p:txBody>
      </p:sp>
      <p:pic>
        <p:nvPicPr>
          <p:cNvPr id="5" name="Picture 4">
            <a:extLst>
              <a:ext uri="{FF2B5EF4-FFF2-40B4-BE49-F238E27FC236}">
                <a16:creationId xmlns:a16="http://schemas.microsoft.com/office/drawing/2014/main" id="{D008795B-556C-F941-B2AA-203DA39966E2}"/>
              </a:ext>
            </a:extLst>
          </p:cNvPr>
          <p:cNvPicPr>
            <a:picLocks noChangeAspect="1"/>
          </p:cNvPicPr>
          <p:nvPr/>
        </p:nvPicPr>
        <p:blipFill>
          <a:blip r:embed="rId2"/>
          <a:stretch>
            <a:fillRect/>
          </a:stretch>
        </p:blipFill>
        <p:spPr>
          <a:xfrm>
            <a:off x="3054350" y="1504950"/>
            <a:ext cx="6083300" cy="3848100"/>
          </a:xfrm>
          <a:prstGeom prst="rect">
            <a:avLst/>
          </a:prstGeom>
        </p:spPr>
      </p:pic>
    </p:spTree>
    <p:extLst>
      <p:ext uri="{BB962C8B-B14F-4D97-AF65-F5344CB8AC3E}">
        <p14:creationId xmlns:p14="http://schemas.microsoft.com/office/powerpoint/2010/main" val="25720709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B57A81-00B9-E547-933F-558431DA564A}"/>
              </a:ext>
            </a:extLst>
          </p:cNvPr>
          <p:cNvSpPr>
            <a:spLocks noGrp="1"/>
          </p:cNvSpPr>
          <p:nvPr>
            <p:ph type="title"/>
          </p:nvPr>
        </p:nvSpPr>
        <p:spPr/>
        <p:txBody>
          <a:bodyPr/>
          <a:lstStyle/>
          <a:p>
            <a:r>
              <a:rPr lang="en-US"/>
              <a:t>After leakage correction + 54 parcels </a:t>
            </a:r>
          </a:p>
        </p:txBody>
      </p:sp>
      <p:pic>
        <p:nvPicPr>
          <p:cNvPr id="10" name="Picture 9">
            <a:extLst>
              <a:ext uri="{FF2B5EF4-FFF2-40B4-BE49-F238E27FC236}">
                <a16:creationId xmlns:a16="http://schemas.microsoft.com/office/drawing/2014/main" id="{BFB99B9A-4AE7-4444-BD08-84806F7D6706}"/>
              </a:ext>
            </a:extLst>
          </p:cNvPr>
          <p:cNvPicPr>
            <a:picLocks noChangeAspect="1"/>
          </p:cNvPicPr>
          <p:nvPr/>
        </p:nvPicPr>
        <p:blipFill>
          <a:blip r:embed="rId2"/>
          <a:stretch>
            <a:fillRect/>
          </a:stretch>
        </p:blipFill>
        <p:spPr>
          <a:xfrm>
            <a:off x="1656677" y="1301486"/>
            <a:ext cx="8878645" cy="2688487"/>
          </a:xfrm>
          <a:prstGeom prst="rect">
            <a:avLst/>
          </a:prstGeom>
        </p:spPr>
      </p:pic>
      <p:pic>
        <p:nvPicPr>
          <p:cNvPr id="12" name="Picture 11">
            <a:extLst>
              <a:ext uri="{FF2B5EF4-FFF2-40B4-BE49-F238E27FC236}">
                <a16:creationId xmlns:a16="http://schemas.microsoft.com/office/drawing/2014/main" id="{588C04C7-437D-B54E-B76A-95CF8F9BF119}"/>
              </a:ext>
            </a:extLst>
          </p:cNvPr>
          <p:cNvPicPr>
            <a:picLocks noChangeAspect="1"/>
          </p:cNvPicPr>
          <p:nvPr/>
        </p:nvPicPr>
        <p:blipFill>
          <a:blip r:embed="rId3"/>
          <a:stretch>
            <a:fillRect/>
          </a:stretch>
        </p:blipFill>
        <p:spPr>
          <a:xfrm>
            <a:off x="1538343" y="3989973"/>
            <a:ext cx="8878645" cy="2738123"/>
          </a:xfrm>
          <a:prstGeom prst="rect">
            <a:avLst/>
          </a:prstGeom>
        </p:spPr>
      </p:pic>
    </p:spTree>
    <p:extLst>
      <p:ext uri="{BB962C8B-B14F-4D97-AF65-F5344CB8AC3E}">
        <p14:creationId xmlns:p14="http://schemas.microsoft.com/office/powerpoint/2010/main" val="4570845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A3F3E40-9E01-2347-A327-3B41FA897DBF}"/>
              </a:ext>
            </a:extLst>
          </p:cNvPr>
          <p:cNvPicPr>
            <a:picLocks noChangeAspect="1"/>
          </p:cNvPicPr>
          <p:nvPr/>
        </p:nvPicPr>
        <p:blipFill>
          <a:blip r:embed="rId2"/>
          <a:stretch>
            <a:fillRect/>
          </a:stretch>
        </p:blipFill>
        <p:spPr>
          <a:xfrm>
            <a:off x="1398495" y="0"/>
            <a:ext cx="9922136" cy="3112648"/>
          </a:xfrm>
          <a:prstGeom prst="rect">
            <a:avLst/>
          </a:prstGeom>
        </p:spPr>
      </p:pic>
      <p:pic>
        <p:nvPicPr>
          <p:cNvPr id="5" name="Picture 4">
            <a:extLst>
              <a:ext uri="{FF2B5EF4-FFF2-40B4-BE49-F238E27FC236}">
                <a16:creationId xmlns:a16="http://schemas.microsoft.com/office/drawing/2014/main" id="{257E22FE-8C28-5E4C-B4B2-AD9975049941}"/>
              </a:ext>
            </a:extLst>
          </p:cNvPr>
          <p:cNvPicPr>
            <a:picLocks noChangeAspect="1"/>
          </p:cNvPicPr>
          <p:nvPr/>
        </p:nvPicPr>
        <p:blipFill>
          <a:blip r:embed="rId3"/>
          <a:stretch>
            <a:fillRect/>
          </a:stretch>
        </p:blipFill>
        <p:spPr>
          <a:xfrm>
            <a:off x="1323191" y="3283328"/>
            <a:ext cx="9922136" cy="3008946"/>
          </a:xfrm>
          <a:prstGeom prst="rect">
            <a:avLst/>
          </a:prstGeom>
        </p:spPr>
      </p:pic>
    </p:spTree>
    <p:extLst>
      <p:ext uri="{BB962C8B-B14F-4D97-AF65-F5344CB8AC3E}">
        <p14:creationId xmlns:p14="http://schemas.microsoft.com/office/powerpoint/2010/main" val="28912253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4240F3-93C1-DE44-B436-80B85C0EE00A}"/>
              </a:ext>
            </a:extLst>
          </p:cNvPr>
          <p:cNvSpPr>
            <a:spLocks noGrp="1"/>
          </p:cNvSpPr>
          <p:nvPr>
            <p:ph type="title"/>
          </p:nvPr>
        </p:nvSpPr>
        <p:spPr/>
        <p:txBody>
          <a:bodyPr/>
          <a:lstStyle/>
          <a:p>
            <a:r>
              <a:rPr lang="en-US"/>
              <a:t>Results: MRI Intercept</a:t>
            </a:r>
          </a:p>
        </p:txBody>
      </p:sp>
      <p:pic>
        <p:nvPicPr>
          <p:cNvPr id="3" name="Picture 2">
            <a:extLst>
              <a:ext uri="{FF2B5EF4-FFF2-40B4-BE49-F238E27FC236}">
                <a16:creationId xmlns:a16="http://schemas.microsoft.com/office/drawing/2014/main" id="{BF966E6D-0138-B545-9976-B07AFBB0D596}"/>
              </a:ext>
            </a:extLst>
          </p:cNvPr>
          <p:cNvPicPr>
            <a:picLocks noChangeAspect="1"/>
          </p:cNvPicPr>
          <p:nvPr/>
        </p:nvPicPr>
        <p:blipFill>
          <a:blip r:embed="rId2"/>
          <a:stretch>
            <a:fillRect/>
          </a:stretch>
        </p:blipFill>
        <p:spPr>
          <a:xfrm>
            <a:off x="376518" y="1862810"/>
            <a:ext cx="11180782" cy="3845911"/>
          </a:xfrm>
          <a:prstGeom prst="rect">
            <a:avLst/>
          </a:prstGeom>
        </p:spPr>
      </p:pic>
    </p:spTree>
    <p:extLst>
      <p:ext uri="{BB962C8B-B14F-4D97-AF65-F5344CB8AC3E}">
        <p14:creationId xmlns:p14="http://schemas.microsoft.com/office/powerpoint/2010/main" val="15676015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4240F3-93C1-DE44-B436-80B85C0EE00A}"/>
              </a:ext>
            </a:extLst>
          </p:cNvPr>
          <p:cNvSpPr>
            <a:spLocks noGrp="1"/>
          </p:cNvSpPr>
          <p:nvPr>
            <p:ph type="title"/>
          </p:nvPr>
        </p:nvSpPr>
        <p:spPr/>
        <p:txBody>
          <a:bodyPr/>
          <a:lstStyle/>
          <a:p>
            <a:r>
              <a:rPr lang="en-US"/>
              <a:t>Results: MRI Age</a:t>
            </a:r>
          </a:p>
        </p:txBody>
      </p:sp>
      <p:pic>
        <p:nvPicPr>
          <p:cNvPr id="3" name="Picture 2">
            <a:extLst>
              <a:ext uri="{FF2B5EF4-FFF2-40B4-BE49-F238E27FC236}">
                <a16:creationId xmlns:a16="http://schemas.microsoft.com/office/drawing/2014/main" id="{7635268A-7F40-2543-B746-A143BEAC3BF4}"/>
              </a:ext>
            </a:extLst>
          </p:cNvPr>
          <p:cNvPicPr>
            <a:picLocks noChangeAspect="1"/>
          </p:cNvPicPr>
          <p:nvPr/>
        </p:nvPicPr>
        <p:blipFill>
          <a:blip r:embed="rId2"/>
          <a:stretch>
            <a:fillRect/>
          </a:stretch>
        </p:blipFill>
        <p:spPr>
          <a:xfrm>
            <a:off x="-576637" y="1873568"/>
            <a:ext cx="12768637" cy="3830591"/>
          </a:xfrm>
          <a:prstGeom prst="rect">
            <a:avLst/>
          </a:prstGeom>
        </p:spPr>
      </p:pic>
    </p:spTree>
    <p:extLst>
      <p:ext uri="{BB962C8B-B14F-4D97-AF65-F5344CB8AC3E}">
        <p14:creationId xmlns:p14="http://schemas.microsoft.com/office/powerpoint/2010/main" val="38568808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4240F3-93C1-DE44-B436-80B85C0EE00A}"/>
              </a:ext>
            </a:extLst>
          </p:cNvPr>
          <p:cNvSpPr>
            <a:spLocks noGrp="1"/>
          </p:cNvSpPr>
          <p:nvPr>
            <p:ph type="title"/>
          </p:nvPr>
        </p:nvSpPr>
        <p:spPr/>
        <p:txBody>
          <a:bodyPr/>
          <a:lstStyle/>
          <a:p>
            <a:r>
              <a:rPr lang="en-US"/>
              <a:t>Results: MRI Age</a:t>
            </a:r>
          </a:p>
        </p:txBody>
      </p:sp>
      <p:pic>
        <p:nvPicPr>
          <p:cNvPr id="4" name="Picture 3">
            <a:extLst>
              <a:ext uri="{FF2B5EF4-FFF2-40B4-BE49-F238E27FC236}">
                <a16:creationId xmlns:a16="http://schemas.microsoft.com/office/drawing/2014/main" id="{BD6DBA00-78CE-CA4C-A4FF-740A612F95AE}"/>
              </a:ext>
            </a:extLst>
          </p:cNvPr>
          <p:cNvPicPr>
            <a:picLocks noChangeAspect="1"/>
          </p:cNvPicPr>
          <p:nvPr/>
        </p:nvPicPr>
        <p:blipFill>
          <a:blip r:embed="rId2"/>
          <a:stretch>
            <a:fillRect/>
          </a:stretch>
        </p:blipFill>
        <p:spPr>
          <a:xfrm>
            <a:off x="5475642" y="365125"/>
            <a:ext cx="6186282" cy="6186282"/>
          </a:xfrm>
          <a:prstGeom prst="rect">
            <a:avLst/>
          </a:prstGeom>
        </p:spPr>
      </p:pic>
    </p:spTree>
    <p:extLst>
      <p:ext uri="{BB962C8B-B14F-4D97-AF65-F5344CB8AC3E}">
        <p14:creationId xmlns:p14="http://schemas.microsoft.com/office/powerpoint/2010/main" val="21982247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BC03AE-87B1-1448-9DA1-8CF669FAF6D0}"/>
              </a:ext>
            </a:extLst>
          </p:cNvPr>
          <p:cNvSpPr>
            <a:spLocks noGrp="1"/>
          </p:cNvSpPr>
          <p:nvPr>
            <p:ph type="title"/>
          </p:nvPr>
        </p:nvSpPr>
        <p:spPr/>
        <p:txBody>
          <a:bodyPr/>
          <a:lstStyle/>
          <a:p>
            <a:r>
              <a:rPr lang="en-US"/>
              <a:t>Data processing</a:t>
            </a:r>
          </a:p>
        </p:txBody>
      </p:sp>
      <p:sp>
        <p:nvSpPr>
          <p:cNvPr id="3" name="Content Placeholder 2">
            <a:extLst>
              <a:ext uri="{FF2B5EF4-FFF2-40B4-BE49-F238E27FC236}">
                <a16:creationId xmlns:a16="http://schemas.microsoft.com/office/drawing/2014/main" id="{9AA4DE69-0899-A648-B198-3743BD17447A}"/>
              </a:ext>
            </a:extLst>
          </p:cNvPr>
          <p:cNvSpPr>
            <a:spLocks noGrp="1"/>
          </p:cNvSpPr>
          <p:nvPr>
            <p:ph idx="1"/>
          </p:nvPr>
        </p:nvSpPr>
        <p:spPr>
          <a:xfrm>
            <a:off x="838200" y="1613647"/>
            <a:ext cx="10515600" cy="4563316"/>
          </a:xfrm>
        </p:spPr>
        <p:txBody>
          <a:bodyPr>
            <a:normAutofit/>
          </a:bodyPr>
          <a:lstStyle/>
          <a:p>
            <a:pPr marL="0" indent="0">
              <a:buNone/>
            </a:pPr>
            <a:r>
              <a:rPr lang="en-US"/>
              <a:t>Participant level:</a:t>
            </a:r>
          </a:p>
          <a:p>
            <a:pPr marL="971550" lvl="1" indent="-514350">
              <a:buAutoNum type="arabicParenR"/>
            </a:pPr>
            <a:r>
              <a:rPr lang="en-US"/>
              <a:t>Resting state data – continuous</a:t>
            </a:r>
          </a:p>
          <a:p>
            <a:pPr marL="971550" lvl="1" indent="-514350">
              <a:buAutoNum type="arabicParenR"/>
            </a:pPr>
            <a:r>
              <a:rPr lang="en-US"/>
              <a:t>Source Reconstructed using MNE cortical estimation</a:t>
            </a:r>
          </a:p>
          <a:p>
            <a:pPr marL="971550" lvl="1" indent="-514350">
              <a:buAutoNum type="arabicParenR"/>
            </a:pPr>
            <a:r>
              <a:rPr lang="en-US"/>
              <a:t>Time course extracted from 68 cortical parcellations </a:t>
            </a:r>
          </a:p>
          <a:p>
            <a:pPr marL="971550" lvl="1" indent="-514350">
              <a:buAutoNum type="arabicParenR"/>
            </a:pPr>
            <a:r>
              <a:rPr lang="en-US"/>
              <a:t>Fitted to MVAR model (gives directed connectivity metrics at frequencies)</a:t>
            </a:r>
          </a:p>
          <a:p>
            <a:pPr marL="971550" lvl="1" indent="-514350">
              <a:buAutoNum type="arabicParenR"/>
            </a:pPr>
            <a:r>
              <a:rPr lang="en-US"/>
              <a:t>68x68xfreq partial directed coherence matrix generated</a:t>
            </a:r>
          </a:p>
          <a:p>
            <a:pPr marL="0" indent="0">
              <a:buNone/>
            </a:pPr>
            <a:r>
              <a:rPr lang="en-US"/>
              <a:t>Group level:</a:t>
            </a:r>
          </a:p>
          <a:p>
            <a:pPr marL="971550" lvl="1" indent="-514350">
              <a:buAutoNum type="arabicParenR"/>
            </a:pPr>
            <a:r>
              <a:rPr lang="en-US"/>
              <a:t>68x68x147 Participant data matrix </a:t>
            </a:r>
          </a:p>
          <a:p>
            <a:pPr marL="971550" lvl="1" indent="-514350">
              <a:buAutoNum type="arabicParenR"/>
            </a:pPr>
            <a:r>
              <a:rPr lang="en-US"/>
              <a:t>GLM with Age and IQ (WASI Matrix) added </a:t>
            </a:r>
          </a:p>
          <a:p>
            <a:pPr marL="971550" lvl="1" indent="-514350">
              <a:buAutoNum type="arabicParenR"/>
            </a:pPr>
            <a:r>
              <a:rPr lang="en-US"/>
              <a:t>Permutation testing on predictors </a:t>
            </a:r>
          </a:p>
          <a:p>
            <a:pPr marL="971550" lvl="1" indent="-514350">
              <a:buAutoNum type="arabicParenR"/>
            </a:pPr>
            <a:r>
              <a:rPr lang="en-US"/>
              <a:t>Surrogate permutation testing on intercept (phase shuffling of data)</a:t>
            </a:r>
          </a:p>
        </p:txBody>
      </p:sp>
    </p:spTree>
    <p:extLst>
      <p:ext uri="{BB962C8B-B14F-4D97-AF65-F5344CB8AC3E}">
        <p14:creationId xmlns:p14="http://schemas.microsoft.com/office/powerpoint/2010/main" val="41682876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886AA-489B-694B-BB3E-98E0F85BF22B}"/>
              </a:ext>
            </a:extLst>
          </p:cNvPr>
          <p:cNvSpPr>
            <a:spLocks noGrp="1"/>
          </p:cNvSpPr>
          <p:nvPr>
            <p:ph type="title"/>
          </p:nvPr>
        </p:nvSpPr>
        <p:spPr/>
        <p:txBody>
          <a:bodyPr/>
          <a:lstStyle/>
          <a:p>
            <a:r>
              <a:rPr lang="en-US"/>
              <a:t>Mulivariate (vector) Autoregressive Models</a:t>
            </a:r>
          </a:p>
        </p:txBody>
      </p:sp>
      <p:sp>
        <p:nvSpPr>
          <p:cNvPr id="3" name="Content Placeholder 2">
            <a:extLst>
              <a:ext uri="{FF2B5EF4-FFF2-40B4-BE49-F238E27FC236}">
                <a16:creationId xmlns:a16="http://schemas.microsoft.com/office/drawing/2014/main" id="{45219616-060E-1A47-BDEC-AF429B0FFE6F}"/>
              </a:ext>
            </a:extLst>
          </p:cNvPr>
          <p:cNvSpPr>
            <a:spLocks noGrp="1"/>
          </p:cNvSpPr>
          <p:nvPr>
            <p:ph idx="1"/>
          </p:nvPr>
        </p:nvSpPr>
        <p:spPr/>
        <p:txBody>
          <a:bodyPr/>
          <a:lstStyle/>
          <a:p>
            <a:r>
              <a:rPr lang="en-US"/>
              <a:t>For each timepoint and sensor, the model is based on a linear combination of previous timepoints and sensors. </a:t>
            </a:r>
          </a:p>
          <a:p>
            <a:r>
              <a:rPr lang="en-US"/>
              <a:t>Therefore activity in sensor A can be explained as a linear combination of its own activity and activity of sensors A-Z </a:t>
            </a:r>
          </a:p>
          <a:p>
            <a:r>
              <a:rPr lang="en-US"/>
              <a:t>We give the model an order, higher number = more complicated fitting.</a:t>
            </a:r>
          </a:p>
          <a:p>
            <a:r>
              <a:rPr lang="en-US"/>
              <a:t>We can extract transfer metrics from this model (Direct Transfer Function or Partial Directed Coherence). Explains what proportion of activity is explained by other sensors, and what proportion of other sensors it explains. </a:t>
            </a:r>
          </a:p>
        </p:txBody>
      </p:sp>
    </p:spTree>
    <p:extLst>
      <p:ext uri="{BB962C8B-B14F-4D97-AF65-F5344CB8AC3E}">
        <p14:creationId xmlns:p14="http://schemas.microsoft.com/office/powerpoint/2010/main" val="2169793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BCAD27-F7E5-1F4C-A043-2B21E560E99C}"/>
              </a:ext>
            </a:extLst>
          </p:cNvPr>
          <p:cNvSpPr>
            <a:spLocks noGrp="1"/>
          </p:cNvSpPr>
          <p:nvPr>
            <p:ph type="title"/>
          </p:nvPr>
        </p:nvSpPr>
        <p:spPr/>
        <p:txBody>
          <a:bodyPr/>
          <a:lstStyle/>
          <a:p>
            <a:r>
              <a:rPr lang="en-US"/>
              <a:t>MVAR Modes/delays</a:t>
            </a:r>
          </a:p>
        </p:txBody>
      </p:sp>
      <p:sp>
        <p:nvSpPr>
          <p:cNvPr id="3" name="Content Placeholder 2">
            <a:extLst>
              <a:ext uri="{FF2B5EF4-FFF2-40B4-BE49-F238E27FC236}">
                <a16:creationId xmlns:a16="http://schemas.microsoft.com/office/drawing/2014/main" id="{1EAEF0B1-4190-1249-8746-2C377C351F38}"/>
              </a:ext>
            </a:extLst>
          </p:cNvPr>
          <p:cNvSpPr>
            <a:spLocks noGrp="1"/>
          </p:cNvSpPr>
          <p:nvPr>
            <p:ph idx="1"/>
          </p:nvPr>
        </p:nvSpPr>
        <p:spPr/>
        <p:txBody>
          <a:bodyPr/>
          <a:lstStyle/>
          <a:p>
            <a:r>
              <a:rPr lang="en-US"/>
              <a:t>The number of modes or delays specifies how far our model goes back in time to explain the current state. </a:t>
            </a:r>
          </a:p>
          <a:p>
            <a:r>
              <a:rPr lang="en-US"/>
              <a:t>Expressed as a vector of allowable delays.</a:t>
            </a:r>
          </a:p>
          <a:p>
            <a:r>
              <a:rPr lang="en-US"/>
              <a:t>Higher complexity requires more delays in the model</a:t>
            </a:r>
          </a:p>
          <a:p>
            <a:pPr marL="0" indent="0">
              <a:buNone/>
            </a:pPr>
            <a:endParaRPr lang="en-US"/>
          </a:p>
          <a:p>
            <a:r>
              <a:rPr lang="en-US"/>
              <a:t>Setting this parameter requires checking metrics:</a:t>
            </a:r>
          </a:p>
          <a:p>
            <a:pPr lvl="1"/>
            <a:r>
              <a:rPr lang="en-US"/>
              <a:t>R</a:t>
            </a:r>
            <a:r>
              <a:rPr lang="en-US" baseline="30000"/>
              <a:t>2 </a:t>
            </a:r>
            <a:r>
              <a:rPr lang="en-US"/>
              <a:t>Values</a:t>
            </a:r>
          </a:p>
          <a:p>
            <a:pPr lvl="1"/>
            <a:r>
              <a:rPr lang="en-US"/>
              <a:t>AIC </a:t>
            </a:r>
          </a:p>
          <a:p>
            <a:pPr lvl="1"/>
            <a:r>
              <a:rPr lang="en-US"/>
              <a:t>Reconstructed Frequency spectrum </a:t>
            </a:r>
          </a:p>
        </p:txBody>
      </p:sp>
    </p:spTree>
    <p:extLst>
      <p:ext uri="{BB962C8B-B14F-4D97-AF65-F5344CB8AC3E}">
        <p14:creationId xmlns:p14="http://schemas.microsoft.com/office/powerpoint/2010/main" val="42781202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A18FFE5-4A6E-2545-B8AE-32B2E8B0E76D}"/>
              </a:ext>
            </a:extLst>
          </p:cNvPr>
          <p:cNvPicPr>
            <a:picLocks noChangeAspect="1"/>
          </p:cNvPicPr>
          <p:nvPr/>
        </p:nvPicPr>
        <p:blipFill>
          <a:blip r:embed="rId2"/>
          <a:stretch>
            <a:fillRect/>
          </a:stretch>
        </p:blipFill>
        <p:spPr>
          <a:xfrm>
            <a:off x="169730" y="710899"/>
            <a:ext cx="6783295" cy="5087471"/>
          </a:xfrm>
          <a:prstGeom prst="rect">
            <a:avLst/>
          </a:prstGeom>
        </p:spPr>
      </p:pic>
      <p:pic>
        <p:nvPicPr>
          <p:cNvPr id="3" name="Picture 2">
            <a:extLst>
              <a:ext uri="{FF2B5EF4-FFF2-40B4-BE49-F238E27FC236}">
                <a16:creationId xmlns:a16="http://schemas.microsoft.com/office/drawing/2014/main" id="{81FE7BAE-655B-5C44-9C66-C2440D138A84}"/>
              </a:ext>
            </a:extLst>
          </p:cNvPr>
          <p:cNvPicPr>
            <a:picLocks noChangeAspect="1"/>
          </p:cNvPicPr>
          <p:nvPr/>
        </p:nvPicPr>
        <p:blipFill>
          <a:blip r:embed="rId3"/>
          <a:stretch>
            <a:fillRect/>
          </a:stretch>
        </p:blipFill>
        <p:spPr>
          <a:xfrm>
            <a:off x="6097196" y="969082"/>
            <a:ext cx="6094804" cy="4571103"/>
          </a:xfrm>
          <a:prstGeom prst="rect">
            <a:avLst/>
          </a:prstGeom>
        </p:spPr>
      </p:pic>
    </p:spTree>
    <p:extLst>
      <p:ext uri="{BB962C8B-B14F-4D97-AF65-F5344CB8AC3E}">
        <p14:creationId xmlns:p14="http://schemas.microsoft.com/office/powerpoint/2010/main" val="31987602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12382</TotalTime>
  <Words>367</Words>
  <Application>Microsoft Macintosh PowerPoint</Application>
  <PresentationFormat>Widescreen</PresentationFormat>
  <Paragraphs>52</Paragraphs>
  <Slides>22</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22</vt:i4>
      </vt:variant>
    </vt:vector>
  </HeadingPairs>
  <TitlesOfParts>
    <vt:vector size="26" baseType="lpstr">
      <vt:lpstr>Arial</vt:lpstr>
      <vt:lpstr>Calibri</vt:lpstr>
      <vt:lpstr>Calibri Light</vt:lpstr>
      <vt:lpstr>Office Theme</vt:lpstr>
      <vt:lpstr>MEG &amp; DTI Connectomes </vt:lpstr>
      <vt:lpstr>Data processing</vt:lpstr>
      <vt:lpstr>Results: MRI Intercept</vt:lpstr>
      <vt:lpstr>Results: MRI Age</vt:lpstr>
      <vt:lpstr>Results: MRI Age</vt:lpstr>
      <vt:lpstr>Data processing</vt:lpstr>
      <vt:lpstr>Mulivariate (vector) Autoregressive Models</vt:lpstr>
      <vt:lpstr>MVAR Modes/delays</vt:lpstr>
      <vt:lpstr>PowerPoint Presentation</vt:lpstr>
      <vt:lpstr>PowerPoint Presentation</vt:lpstr>
      <vt:lpstr>Results: Intercept -Outgoing</vt:lpstr>
      <vt:lpstr>Results: Intercept -Incoming</vt:lpstr>
      <vt:lpstr>Results: Age -Outgoing</vt:lpstr>
      <vt:lpstr>Results: Age -Incoming</vt:lpstr>
      <vt:lpstr>Results: Age –Outgoing -- what??</vt:lpstr>
      <vt:lpstr>Results: IQ -Outgoing</vt:lpstr>
      <vt:lpstr>Results: IQ -Incoming</vt:lpstr>
      <vt:lpstr>Results: IQ –Outgoing </vt:lpstr>
      <vt:lpstr>After leakage correction</vt:lpstr>
      <vt:lpstr>›</vt:lpstr>
      <vt:lpstr>After leakage correction + 54 parcels </vt:lpstr>
      <vt:lpstr>PowerPoint Presentation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MEG &amp; DTI Connectomes </dc:title>
  <dc:creator>Irvine, Alexander Leslie</dc:creator>
  <cp:lastModifiedBy>Irvine, Alexander Leslie</cp:lastModifiedBy>
  <cp:revision>25</cp:revision>
  <dcterms:created xsi:type="dcterms:W3CDTF">2020-10-05T12:05:23Z</dcterms:created>
  <dcterms:modified xsi:type="dcterms:W3CDTF">2020-10-21T09:13:32Z</dcterms:modified>
</cp:coreProperties>
</file>